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1"/>
  </p:notesMasterIdLst>
  <p:handoutMasterIdLst>
    <p:handoutMasterId r:id="rId62"/>
  </p:handoutMasterIdLst>
  <p:sldIdLst>
    <p:sldId id="932" r:id="rId2"/>
    <p:sldId id="1052" r:id="rId3"/>
    <p:sldId id="1043" r:id="rId4"/>
    <p:sldId id="1045" r:id="rId5"/>
    <p:sldId id="1055" r:id="rId6"/>
    <p:sldId id="1053" r:id="rId7"/>
    <p:sldId id="1054" r:id="rId8"/>
    <p:sldId id="976" r:id="rId9"/>
    <p:sldId id="908" r:id="rId10"/>
    <p:sldId id="977" r:id="rId11"/>
    <p:sldId id="978" r:id="rId12"/>
    <p:sldId id="856" r:id="rId13"/>
    <p:sldId id="952" r:id="rId14"/>
    <p:sldId id="953" r:id="rId15"/>
    <p:sldId id="954" r:id="rId16"/>
    <p:sldId id="956" r:id="rId17"/>
    <p:sldId id="1042" r:id="rId18"/>
    <p:sldId id="955" r:id="rId19"/>
    <p:sldId id="1056" r:id="rId20"/>
    <p:sldId id="857" r:id="rId21"/>
    <p:sldId id="858" r:id="rId22"/>
    <p:sldId id="859" r:id="rId23"/>
    <p:sldId id="860" r:id="rId24"/>
    <p:sldId id="861" r:id="rId25"/>
    <p:sldId id="909" r:id="rId26"/>
    <p:sldId id="862" r:id="rId27"/>
    <p:sldId id="979" r:id="rId28"/>
    <p:sldId id="981" r:id="rId29"/>
    <p:sldId id="983" r:id="rId30"/>
    <p:sldId id="982" r:id="rId31"/>
    <p:sldId id="984" r:id="rId32"/>
    <p:sldId id="985" r:id="rId33"/>
    <p:sldId id="986" r:id="rId34"/>
    <p:sldId id="1058" r:id="rId35"/>
    <p:sldId id="1059" r:id="rId36"/>
    <p:sldId id="1060" r:id="rId37"/>
    <p:sldId id="1061" r:id="rId38"/>
    <p:sldId id="1062" r:id="rId39"/>
    <p:sldId id="1063" r:id="rId40"/>
    <p:sldId id="1064" r:id="rId41"/>
    <p:sldId id="1065" r:id="rId42"/>
    <p:sldId id="1057" r:id="rId43"/>
    <p:sldId id="1026" r:id="rId44"/>
    <p:sldId id="1027" r:id="rId45"/>
    <p:sldId id="1028" r:id="rId46"/>
    <p:sldId id="1029" r:id="rId47"/>
    <p:sldId id="1030" r:id="rId48"/>
    <p:sldId id="1031" r:id="rId49"/>
    <p:sldId id="1032" r:id="rId50"/>
    <p:sldId id="1033" r:id="rId51"/>
    <p:sldId id="1034" r:id="rId52"/>
    <p:sldId id="1035" r:id="rId53"/>
    <p:sldId id="1036" r:id="rId54"/>
    <p:sldId id="1037" r:id="rId55"/>
    <p:sldId id="1038" r:id="rId56"/>
    <p:sldId id="1039" r:id="rId57"/>
    <p:sldId id="1040" r:id="rId58"/>
    <p:sldId id="1066" r:id="rId59"/>
    <p:sldId id="1041" r:id="rId60"/>
  </p:sldIdLst>
  <p:sldSz cx="9144000" cy="6858000" type="letter"/>
  <p:notesSz cx="6858000" cy="9144000"/>
  <p:defaultTextStyle>
    <a:defPPr>
      <a:defRPr lang="en-US"/>
    </a:defPPr>
    <a:lvl1pPr algn="ctr" rtl="0" fontAlgn="base">
      <a:spcBef>
        <a:spcPct val="50000"/>
      </a:spcBef>
      <a:spcAft>
        <a:spcPct val="0"/>
      </a:spcAft>
      <a:defRPr sz="1600" b="1" kern="1200">
        <a:solidFill>
          <a:schemeClr val="tx1"/>
        </a:solidFill>
        <a:latin typeface="Arial" charset="0"/>
        <a:ea typeface="+mn-ea"/>
        <a:cs typeface="+mn-cs"/>
      </a:defRPr>
    </a:lvl1pPr>
    <a:lvl2pPr marL="457200" algn="ctr" rtl="0" fontAlgn="base">
      <a:spcBef>
        <a:spcPct val="50000"/>
      </a:spcBef>
      <a:spcAft>
        <a:spcPct val="0"/>
      </a:spcAft>
      <a:defRPr sz="1600" b="1" kern="1200">
        <a:solidFill>
          <a:schemeClr val="tx1"/>
        </a:solidFill>
        <a:latin typeface="Arial" charset="0"/>
        <a:ea typeface="+mn-ea"/>
        <a:cs typeface="+mn-cs"/>
      </a:defRPr>
    </a:lvl2pPr>
    <a:lvl3pPr marL="914400" algn="ctr" rtl="0" fontAlgn="base">
      <a:spcBef>
        <a:spcPct val="50000"/>
      </a:spcBef>
      <a:spcAft>
        <a:spcPct val="0"/>
      </a:spcAft>
      <a:defRPr sz="1600" b="1" kern="1200">
        <a:solidFill>
          <a:schemeClr val="tx1"/>
        </a:solidFill>
        <a:latin typeface="Arial" charset="0"/>
        <a:ea typeface="+mn-ea"/>
        <a:cs typeface="+mn-cs"/>
      </a:defRPr>
    </a:lvl3pPr>
    <a:lvl4pPr marL="1371600" algn="ctr" rtl="0" fontAlgn="base">
      <a:spcBef>
        <a:spcPct val="50000"/>
      </a:spcBef>
      <a:spcAft>
        <a:spcPct val="0"/>
      </a:spcAft>
      <a:defRPr sz="1600" b="1" kern="1200">
        <a:solidFill>
          <a:schemeClr val="tx1"/>
        </a:solidFill>
        <a:latin typeface="Arial" charset="0"/>
        <a:ea typeface="+mn-ea"/>
        <a:cs typeface="+mn-cs"/>
      </a:defRPr>
    </a:lvl4pPr>
    <a:lvl5pPr marL="1828800" algn="ctr" rtl="0" fontAlgn="base">
      <a:spcBef>
        <a:spcPct val="5000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88">
          <p15:clr>
            <a:srgbClr val="A4A3A4"/>
          </p15:clr>
        </p15:guide>
        <p15:guide id="2" pos="2887">
          <p15:clr>
            <a:srgbClr val="A4A3A4"/>
          </p15:clr>
        </p15:guide>
      </p15:sldGuideLst>
    </p:ext>
    <p:ext uri="{2D200454-40CA-4A62-9FC3-DE9A4176ACB9}">
      <p15:notesGuideLst xmlns:p15="http://schemas.microsoft.com/office/powerpoint/2012/main">
        <p15:guide id="1" orient="horz" pos="2882">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B012B"/>
    <a:srgbClr val="000078"/>
    <a:srgbClr val="00DEC9"/>
    <a:srgbClr val="003366"/>
    <a:srgbClr val="C0C0C0"/>
    <a:srgbClr val="DAE3F6"/>
    <a:srgbClr val="2D69B5"/>
    <a:srgbClr val="2D7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73" autoAdjust="0"/>
    <p:restoredTop sz="91383" autoAdjust="0"/>
  </p:normalViewPr>
  <p:slideViewPr>
    <p:cSldViewPr snapToGrid="0">
      <p:cViewPr varScale="1">
        <p:scale>
          <a:sx n="64" d="100"/>
          <a:sy n="64" d="100"/>
        </p:scale>
        <p:origin x="1090" y="67"/>
      </p:cViewPr>
      <p:guideLst>
        <p:guide orient="horz" pos="888"/>
        <p:guide pos="28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66" d="100"/>
          <a:sy n="66" d="100"/>
        </p:scale>
        <p:origin x="-1368" y="-60"/>
      </p:cViewPr>
      <p:guideLst>
        <p:guide orient="horz" pos="2882"/>
        <p:guide pos="216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3388"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1" name="Rectangle 3"/>
          <p:cNvSpPr>
            <a:spLocks noGrp="1" noChangeArrowheads="1"/>
          </p:cNvSpPr>
          <p:nvPr>
            <p:ph type="dt" sz="quarter" idx="1"/>
          </p:nvPr>
        </p:nvSpPr>
        <p:spPr bwMode="auto">
          <a:xfrm>
            <a:off x="3884613" y="0"/>
            <a:ext cx="2973387" cy="452438"/>
          </a:xfrm>
          <a:prstGeom prst="rect">
            <a:avLst/>
          </a:prstGeom>
          <a:noFill/>
          <a:ln w="9525">
            <a:noFill/>
            <a:miter lim="800000"/>
            <a:headEnd/>
            <a:tailEnd/>
          </a:ln>
          <a:effectLst/>
        </p:spPr>
        <p:txBody>
          <a:bodyPr vert="horz" wrap="square" lIns="91180" tIns="45590" rIns="91180" bIns="45590" numCol="1" anchor="t" anchorCtr="0" compatLnSpc="1">
            <a:prstTxWarp prst="textNoShape">
              <a:avLst/>
            </a:prstTxWarp>
          </a:bodyPr>
          <a:lstStyle>
            <a:lvl1pPr algn="r" defTabSz="911225">
              <a:spcBef>
                <a:spcPct val="0"/>
              </a:spcBef>
              <a:defRPr sz="1200" b="0">
                <a:latin typeface="Times New Roman" pitchFamily="18" charset="0"/>
              </a:defRPr>
            </a:lvl1pPr>
          </a:lstStyle>
          <a:p>
            <a:fld id="{7DAC715B-6E1C-4765-B744-169DA56FED1F}" type="datetime1">
              <a:rPr lang="en-US"/>
              <a:pPr/>
              <a:t>9/22/2022</a:t>
            </a:fld>
            <a:endParaRPr lang="en-US"/>
          </a:p>
        </p:txBody>
      </p:sp>
      <p:sp>
        <p:nvSpPr>
          <p:cNvPr id="7172" name="Rectangle 4"/>
          <p:cNvSpPr>
            <a:spLocks noGrp="1" noChangeArrowheads="1"/>
          </p:cNvSpPr>
          <p:nvPr>
            <p:ph type="ftr" sz="quarter" idx="2"/>
          </p:nvPr>
        </p:nvSpPr>
        <p:spPr bwMode="auto">
          <a:xfrm>
            <a:off x="0" y="8691563"/>
            <a:ext cx="2973388"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l" defTabSz="911225">
              <a:spcBef>
                <a:spcPct val="0"/>
              </a:spcBef>
              <a:defRPr sz="1200" b="0">
                <a:latin typeface="Times New Roman" pitchFamily="18" charset="0"/>
              </a:defRPr>
            </a:lvl1pPr>
          </a:lstStyle>
          <a:p>
            <a:endParaRPr lang="en-US"/>
          </a:p>
        </p:txBody>
      </p:sp>
      <p:sp>
        <p:nvSpPr>
          <p:cNvPr id="7173" name="Rectangle 5"/>
          <p:cNvSpPr>
            <a:spLocks noGrp="1" noChangeArrowheads="1"/>
          </p:cNvSpPr>
          <p:nvPr>
            <p:ph type="sldNum" sz="quarter" idx="3"/>
          </p:nvPr>
        </p:nvSpPr>
        <p:spPr bwMode="auto">
          <a:xfrm>
            <a:off x="3884613" y="8691563"/>
            <a:ext cx="2973387" cy="452437"/>
          </a:xfrm>
          <a:prstGeom prst="rect">
            <a:avLst/>
          </a:prstGeom>
          <a:noFill/>
          <a:ln w="9525">
            <a:noFill/>
            <a:miter lim="800000"/>
            <a:headEnd/>
            <a:tailEnd/>
          </a:ln>
          <a:effectLst/>
        </p:spPr>
        <p:txBody>
          <a:bodyPr vert="horz" wrap="square" lIns="91180" tIns="45590" rIns="91180" bIns="45590" numCol="1" anchor="b" anchorCtr="0" compatLnSpc="1">
            <a:prstTxWarp prst="textNoShape">
              <a:avLst/>
            </a:prstTxWarp>
          </a:bodyPr>
          <a:lstStyle>
            <a:lvl1pPr algn="r" defTabSz="911225">
              <a:spcBef>
                <a:spcPct val="0"/>
              </a:spcBef>
              <a:defRPr sz="1200" b="0">
                <a:latin typeface="Times New Roman" pitchFamily="18" charset="0"/>
              </a:defRPr>
            </a:lvl1pPr>
          </a:lstStyle>
          <a:p>
            <a:fld id="{0789A310-CE5C-438D-A5BD-CFDAA13B964A}" type="slidenum">
              <a:rPr lang="en-US"/>
              <a:pPr/>
              <a:t>‹#›</a:t>
            </a:fld>
            <a:endParaRPr lang="en-US"/>
          </a:p>
        </p:txBody>
      </p:sp>
    </p:spTree>
    <p:extLst>
      <p:ext uri="{BB962C8B-B14F-4D97-AF65-F5344CB8AC3E}">
        <p14:creationId xmlns:p14="http://schemas.microsoft.com/office/powerpoint/2010/main" val="154088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doc id"/>
          <p:cNvSpPr>
            <a:spLocks noGrp="1" noChangeArrowheads="1"/>
          </p:cNvSpPr>
          <p:nvPr>
            <p:ph type="ftr" sz="quarter" idx="4"/>
          </p:nvPr>
        </p:nvSpPr>
        <p:spPr bwMode="auto">
          <a:xfrm>
            <a:off x="9501188" y="28575"/>
            <a:ext cx="295275" cy="120650"/>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algn="r" defTabSz="911225">
              <a:spcBef>
                <a:spcPct val="0"/>
              </a:spcBef>
              <a:defRPr sz="800" b="0"/>
            </a:lvl1pPr>
          </a:lstStyle>
          <a:p>
            <a:endParaRPr lang="de-DE"/>
          </a:p>
        </p:txBody>
      </p:sp>
      <p:sp>
        <p:nvSpPr>
          <p:cNvPr id="5127" name="pg num"/>
          <p:cNvSpPr>
            <a:spLocks noGrp="1" noChangeArrowheads="1"/>
          </p:cNvSpPr>
          <p:nvPr>
            <p:ph type="sldNum" sz="quarter" idx="5"/>
          </p:nvPr>
        </p:nvSpPr>
        <p:spPr bwMode="auto">
          <a:xfrm>
            <a:off x="9250363" y="8780463"/>
            <a:ext cx="546100" cy="1809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11225">
              <a:spcBef>
                <a:spcPct val="0"/>
              </a:spcBef>
              <a:defRPr sz="1200" b="0"/>
            </a:lvl1pPr>
          </a:lstStyle>
          <a:p>
            <a:fld id="{A632184F-773D-4000-A826-9242D715C55D}" type="slidenum">
              <a:rPr lang="en-US"/>
              <a:pPr/>
              <a:t>‹#›</a:t>
            </a:fld>
            <a:endParaRPr lang="en-US"/>
          </a:p>
        </p:txBody>
      </p:sp>
      <p:sp>
        <p:nvSpPr>
          <p:cNvPr id="5137" name="McK Separator" hidden="1"/>
          <p:cNvSpPr>
            <a:spLocks noChangeShapeType="1"/>
          </p:cNvSpPr>
          <p:nvPr/>
        </p:nvSpPr>
        <p:spPr bwMode="auto">
          <a:xfrm>
            <a:off x="822325" y="1387475"/>
            <a:ext cx="5245100" cy="0"/>
          </a:xfrm>
          <a:prstGeom prst="line">
            <a:avLst/>
          </a:prstGeom>
          <a:noFill/>
          <a:ln w="9525">
            <a:solidFill>
              <a:schemeClr val="tx1"/>
            </a:solidFill>
            <a:round/>
            <a:headEnd/>
            <a:tailEnd/>
          </a:ln>
          <a:effectLst/>
        </p:spPr>
        <p:txBody>
          <a:bodyPr/>
          <a:lstStyle/>
          <a:p>
            <a:endParaRPr lang="en-US"/>
          </a:p>
        </p:txBody>
      </p:sp>
      <p:sp>
        <p:nvSpPr>
          <p:cNvPr id="5139" name="Rectangle 19"/>
          <p:cNvSpPr>
            <a:spLocks noGrp="1" noRot="1" noChangeAspect="1" noChangeArrowheads="1" noTextEdit="1"/>
          </p:cNvSpPr>
          <p:nvPr>
            <p:ph type="sldImg" idx="2"/>
          </p:nvPr>
        </p:nvSpPr>
        <p:spPr bwMode="auto">
          <a:xfrm>
            <a:off x="508000" y="131763"/>
            <a:ext cx="5764213" cy="4322762"/>
          </a:xfrm>
          <a:prstGeom prst="rect">
            <a:avLst/>
          </a:prstGeom>
          <a:noFill/>
          <a:ln w="9525">
            <a:solidFill>
              <a:schemeClr val="bg1"/>
            </a:solidFill>
            <a:miter lim="800000"/>
            <a:headEnd/>
            <a:tailEnd/>
          </a:ln>
          <a:effectLst/>
        </p:spPr>
      </p:sp>
      <p:sp>
        <p:nvSpPr>
          <p:cNvPr id="5140" name="Rectangle 20"/>
          <p:cNvSpPr>
            <a:spLocks noGrp="1" noChangeArrowheads="1"/>
          </p:cNvSpPr>
          <p:nvPr>
            <p:ph type="body" sz="quarter" idx="3"/>
          </p:nvPr>
        </p:nvSpPr>
        <p:spPr bwMode="auto">
          <a:xfrm>
            <a:off x="804863" y="4767263"/>
            <a:ext cx="7696200" cy="3016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2415032351"/>
      </p:ext>
    </p:extLst>
  </p:cSld>
  <p:clrMap bg1="lt1" tx1="dk1" bg2="lt2" tx2="dk2" accent1="accent1" accent2="accent2" accent3="accent3" accent4="accent4" accent5="accent5" accent6="accent6" hlink="hlink" folHlink="folHlink"/>
  <p:notesStyle>
    <a:lvl1pPr algn="l" rtl="0" fontAlgn="base">
      <a:lnSpc>
        <a:spcPct val="90000"/>
      </a:lnSpc>
      <a:spcBef>
        <a:spcPct val="30000"/>
      </a:spcBef>
      <a:spcAft>
        <a:spcPct val="0"/>
      </a:spcAft>
      <a:defRPr sz="1600" b="1" kern="1200">
        <a:solidFill>
          <a:schemeClr val="tx1"/>
        </a:solidFill>
        <a:latin typeface="Arial" charset="0"/>
        <a:ea typeface="+mn-ea"/>
        <a:cs typeface="+mn-cs"/>
      </a:defRPr>
    </a:lvl1pPr>
    <a:lvl2pPr marL="190500" algn="l" rtl="0" fontAlgn="base">
      <a:spcBef>
        <a:spcPct val="30000"/>
      </a:spcBef>
      <a:spcAft>
        <a:spcPct val="0"/>
      </a:spcAft>
      <a:defRPr sz="1200" kern="1200">
        <a:solidFill>
          <a:schemeClr val="tx1"/>
        </a:solidFill>
        <a:latin typeface="Times New Roman" pitchFamily="18" charset="0"/>
        <a:ea typeface="+mn-ea"/>
        <a:cs typeface="+mn-cs"/>
      </a:defRPr>
    </a:lvl2pPr>
    <a:lvl3pPr marL="381000" algn="l" rtl="0" fontAlgn="base">
      <a:spcBef>
        <a:spcPct val="30000"/>
      </a:spcBef>
      <a:spcAft>
        <a:spcPct val="0"/>
      </a:spcAft>
      <a:defRPr sz="1200" kern="1200">
        <a:solidFill>
          <a:schemeClr val="tx1"/>
        </a:solidFill>
        <a:latin typeface="Times New Roman" pitchFamily="18" charset="0"/>
        <a:ea typeface="+mn-ea"/>
        <a:cs typeface="+mn-cs"/>
      </a:defRPr>
    </a:lvl3pPr>
    <a:lvl4pPr marL="571500" algn="l" rtl="0" fontAlgn="base">
      <a:spcBef>
        <a:spcPct val="30000"/>
      </a:spcBef>
      <a:spcAft>
        <a:spcPct val="0"/>
      </a:spcAft>
      <a:defRPr sz="1200" kern="1200">
        <a:solidFill>
          <a:schemeClr val="tx1"/>
        </a:solidFill>
        <a:latin typeface="Times New Roman" pitchFamily="18" charset="0"/>
        <a:ea typeface="+mn-ea"/>
        <a:cs typeface="+mn-cs"/>
      </a:defRPr>
    </a:lvl4pPr>
    <a:lvl5pPr marL="7620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4A3249E9-A03B-4A00-9BC5-24FA5C40D576}" type="slidenum">
              <a:rPr lang="en-US"/>
              <a:pPr/>
              <a:t>0</a:t>
            </a:fld>
            <a:endParaRPr lang="en-US"/>
          </a:p>
        </p:txBody>
      </p:sp>
      <p:sp>
        <p:nvSpPr>
          <p:cNvPr id="1075202" name="Rectangle 2"/>
          <p:cNvSpPr>
            <a:spLocks noGrp="1" noRot="1" noChangeAspect="1" noChangeArrowheads="1" noTextEdit="1"/>
          </p:cNvSpPr>
          <p:nvPr>
            <p:ph type="sldImg"/>
          </p:nvPr>
        </p:nvSpPr>
        <p:spPr>
          <a:xfrm>
            <a:off x="509588" y="131763"/>
            <a:ext cx="5764212" cy="4322762"/>
          </a:xfrm>
          <a:ln/>
        </p:spPr>
      </p:sp>
      <p:sp>
        <p:nvSpPr>
          <p:cNvPr id="107520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00437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5689BA29-DF08-4E97-928C-C657AD361A8D}" type="slidenum">
              <a:rPr lang="en-US" sz="1200" b="0"/>
              <a:pPr algn="r" defTabSz="911225"/>
              <a:t>46</a:t>
            </a:fld>
            <a:endParaRPr lang="en-US" sz="1200" b="0"/>
          </a:p>
        </p:txBody>
      </p:sp>
      <p:sp>
        <p:nvSpPr>
          <p:cNvPr id="62466" name="Rectangle 2"/>
          <p:cNvSpPr>
            <a:spLocks noGrp="1" noRot="1" noChangeAspect="1" noChangeArrowheads="1" noTextEdit="1"/>
          </p:cNvSpPr>
          <p:nvPr>
            <p:ph type="sldImg"/>
          </p:nvPr>
        </p:nvSpPr>
        <p:spPr>
          <a:xfrm>
            <a:off x="-1798638" y="1174750"/>
            <a:ext cx="10423526" cy="7818438"/>
          </a:xfrm>
          <a:ln/>
        </p:spPr>
      </p:sp>
      <p:sp>
        <p:nvSpPr>
          <p:cNvPr id="62467"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373970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5689BA29-DF08-4E97-928C-C657AD361A8D}" type="slidenum">
              <a:rPr lang="en-US" sz="1200" b="0"/>
              <a:pPr algn="r" defTabSz="911225"/>
              <a:t>48</a:t>
            </a:fld>
            <a:endParaRPr lang="en-US" sz="1200" b="0"/>
          </a:p>
        </p:txBody>
      </p:sp>
      <p:sp>
        <p:nvSpPr>
          <p:cNvPr id="62466" name="Rectangle 2"/>
          <p:cNvSpPr>
            <a:spLocks noGrp="1" noRot="1" noChangeAspect="1" noChangeArrowheads="1" noTextEdit="1"/>
          </p:cNvSpPr>
          <p:nvPr>
            <p:ph type="sldImg"/>
          </p:nvPr>
        </p:nvSpPr>
        <p:spPr>
          <a:xfrm>
            <a:off x="-1798638" y="1174750"/>
            <a:ext cx="10423526" cy="7818438"/>
          </a:xfrm>
          <a:ln/>
        </p:spPr>
      </p:sp>
      <p:sp>
        <p:nvSpPr>
          <p:cNvPr id="62467"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375056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5689BA29-DF08-4E97-928C-C657AD361A8D}" type="slidenum">
              <a:rPr lang="en-US" sz="1200" b="0"/>
              <a:pPr algn="r" defTabSz="911225"/>
              <a:t>49</a:t>
            </a:fld>
            <a:endParaRPr lang="en-US" sz="1200" b="0"/>
          </a:p>
        </p:txBody>
      </p:sp>
      <p:sp>
        <p:nvSpPr>
          <p:cNvPr id="62466" name="Rectangle 2"/>
          <p:cNvSpPr>
            <a:spLocks noGrp="1" noRot="1" noChangeAspect="1" noChangeArrowheads="1" noTextEdit="1"/>
          </p:cNvSpPr>
          <p:nvPr>
            <p:ph type="sldImg"/>
          </p:nvPr>
        </p:nvSpPr>
        <p:spPr>
          <a:xfrm>
            <a:off x="-1798638" y="1174750"/>
            <a:ext cx="10423526" cy="7818438"/>
          </a:xfrm>
          <a:ln/>
        </p:spPr>
      </p:sp>
      <p:sp>
        <p:nvSpPr>
          <p:cNvPr id="62467"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3317433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B5A9B5C4-8282-434E-87E1-38D4E1B9C6F1}" type="slidenum">
              <a:rPr lang="en-US" sz="1200" b="0"/>
              <a:pPr algn="r" defTabSz="911225"/>
              <a:t>50</a:t>
            </a:fld>
            <a:endParaRPr lang="en-US" sz="1200" b="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282241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B5A9B5C4-8282-434E-87E1-38D4E1B9C6F1}" type="slidenum">
              <a:rPr lang="en-US" sz="1200" b="0"/>
              <a:pPr algn="r" defTabSz="911225"/>
              <a:t>51</a:t>
            </a:fld>
            <a:endParaRPr lang="en-US" sz="1200" b="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80129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B5A9B5C4-8282-434E-87E1-38D4E1B9C6F1}" type="slidenum">
              <a:rPr lang="en-US" sz="1200" b="0"/>
              <a:pPr algn="r" defTabSz="911225"/>
              <a:t>53</a:t>
            </a:fld>
            <a:endParaRPr lang="en-US" sz="1200" b="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371620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7</a:t>
            </a:fld>
            <a:endParaRPr lang="en-US" dirty="0"/>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dirty="0"/>
              <a:t>This concept actually stems from John </a:t>
            </a:r>
            <a:r>
              <a:rPr lang="en-US" sz="1200" b="0" dirty="0" err="1"/>
              <a:t>Hagel's</a:t>
            </a:r>
            <a:r>
              <a:rPr lang="en-US" sz="1200" b="0"/>
              <a:t>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1184676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 num"/>
          <p:cNvSpPr>
            <a:spLocks noGrp="1" noChangeArrowheads="1"/>
          </p:cNvSpPr>
          <p:nvPr>
            <p:ph type="sldNum" sz="quarter" idx="5"/>
          </p:nvPr>
        </p:nvSpPr>
        <p:spPr>
          <a:ln/>
        </p:spPr>
        <p:txBody>
          <a:bodyPr/>
          <a:lstStyle/>
          <a:p>
            <a:fld id="{DDFE09DC-6A95-4F15-8475-26969A36B8BB}" type="slidenum">
              <a:rPr lang="en-US"/>
              <a:pPr/>
              <a:t>10</a:t>
            </a:fld>
            <a:endParaRPr lang="en-US" dirty="0"/>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r>
              <a:rPr lang="en-US" sz="1200" b="0" dirty="0"/>
              <a:t>This concept actually stems from John </a:t>
            </a:r>
            <a:r>
              <a:rPr lang="en-US" sz="1200" b="0" dirty="0" err="1"/>
              <a:t>Hagel's</a:t>
            </a:r>
            <a:r>
              <a:rPr lang="en-US" sz="1200" b="0"/>
              <a:t> and Marc Singer's HBR and McK Quarterly article "</a:t>
            </a:r>
            <a:r>
              <a:rPr lang="en-US" sz="1200"/>
              <a:t>Unbundling the Corporation</a:t>
            </a:r>
            <a:r>
              <a:rPr lang="en-US" sz="1200" b="0"/>
              <a:t>".  Their hypothesis is that decreasing interaction costs will drive corporations (or at least those intent on staying competitive) to disaggregate according to the above overall "functions". </a:t>
            </a:r>
          </a:p>
          <a:p>
            <a:r>
              <a:rPr lang="en-US" sz="1200" b="0"/>
              <a:t>We int</a:t>
            </a:r>
            <a:r>
              <a:rPr lang="de-DE" sz="1200" b="0"/>
              <a:t>r</a:t>
            </a:r>
            <a:r>
              <a:rPr lang="en-US" sz="1200" b="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r>
              <a:rPr lang="en-US" sz="1200" b="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157010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68645C8B-4A17-478E-9ECA-68D1BCCC358C}" type="slidenum">
              <a:rPr lang="en-US" sz="1200" b="0"/>
              <a:pPr algn="r" defTabSz="911225"/>
              <a:t>13</a:t>
            </a:fld>
            <a:endParaRPr lang="en-US" sz="1200" b="0"/>
          </a:p>
        </p:txBody>
      </p:sp>
      <p:sp>
        <p:nvSpPr>
          <p:cNvPr id="78850" name="Rectangle 2"/>
          <p:cNvSpPr>
            <a:spLocks noGrp="1" noRot="1" noChangeAspect="1" noChangeArrowheads="1" noTextEdit="1"/>
          </p:cNvSpPr>
          <p:nvPr>
            <p:ph type="sldImg"/>
          </p:nvPr>
        </p:nvSpPr>
        <p:spPr>
          <a:xfrm>
            <a:off x="509588" y="131763"/>
            <a:ext cx="5764212" cy="4322762"/>
          </a:xfrm>
          <a:ln/>
        </p:spPr>
      </p:sp>
      <p:sp>
        <p:nvSpPr>
          <p:cNvPr id="78851" name="Rectangle 3"/>
          <p:cNvSpPr>
            <a:spLocks noGrp="1" noChangeArrowheads="1"/>
          </p:cNvSpPr>
          <p:nvPr>
            <p:ph type="body" idx="1"/>
          </p:nvPr>
        </p:nvSpPr>
        <p:spPr>
          <a:noFill/>
          <a:ln/>
        </p:spPr>
        <p:txBody>
          <a:bodyPr/>
          <a:lstStyle/>
          <a:p>
            <a:pPr eaLnBrk="1" hangingPunct="1"/>
            <a:r>
              <a:rPr lang="en-US" altLang="en-US" sz="1200" b="0" smtClean="0"/>
              <a:t>A scenario is a concise, well-integrated, holistic story that both describes a possible future state of the world and explains why that state may develop.  It is internally consistent, plausible, and intellectually compelling.  It helps managers think about potential threats and opportunities differently than they did in the past.  A scenario is not a quantitative model or simulation of the future, nor is it a cast-in-stone prediction or belief of what the future will look like.</a:t>
            </a:r>
          </a:p>
          <a:p>
            <a:pPr eaLnBrk="1" hangingPunct="1"/>
            <a:r>
              <a:rPr lang="en-US" altLang="en-US" sz="1200" b="0" smtClean="0"/>
              <a:t>Level 2 scenarios result in discrete outcomes that can be formulated into decision trees.  Due to the </a:t>
            </a:r>
            <a:r>
              <a:rPr lang="de-DE" altLang="en-US" sz="1200" b="0" smtClean="0"/>
              <a:t>higher</a:t>
            </a:r>
            <a:r>
              <a:rPr lang="en-US" altLang="en-US" sz="1200" b="0" smtClean="0"/>
              <a:t> level of </a:t>
            </a:r>
            <a:r>
              <a:rPr lang="de-DE" altLang="en-US" sz="1200" b="0" smtClean="0"/>
              <a:t>un</a:t>
            </a:r>
            <a:r>
              <a:rPr lang="en-US" altLang="en-US" sz="1200" b="0" smtClean="0"/>
              <a:t>certainty in Level 3, scenario building entails developing representative outcomes.</a:t>
            </a:r>
          </a:p>
          <a:p>
            <a:pPr eaLnBrk="1" hangingPunct="1"/>
            <a:r>
              <a:rPr lang="en-US" altLang="en-US" sz="1200" b="0" smtClean="0"/>
              <a:t>Best practices for scenario development:</a:t>
            </a:r>
          </a:p>
          <a:p>
            <a:pPr eaLnBrk="1" hangingPunct="1"/>
            <a:r>
              <a:rPr lang="en-US" altLang="en-US" sz="1200" smtClean="0"/>
              <a:t>1) Limit the number of scenarios to three to five</a:t>
            </a:r>
            <a:r>
              <a:rPr lang="en-US" altLang="en-US" sz="1200" b="0" smtClean="0"/>
              <a:t> – any more tends to inhibit, rather than facilitate, decision-making</a:t>
            </a:r>
          </a:p>
          <a:p>
            <a:pPr eaLnBrk="1" hangingPunct="1"/>
            <a:r>
              <a:rPr lang="en-US" altLang="en-US" sz="1200" smtClean="0"/>
              <a:t>2) Ensure that scenarios are distinct</a:t>
            </a:r>
            <a:r>
              <a:rPr lang="en-US" altLang="en-US" sz="1200" b="0" smtClean="0"/>
              <a:t> in key features of industry structure, conduct, and performance.  They are close to “mutually exclusive”</a:t>
            </a:r>
          </a:p>
          <a:p>
            <a:pPr eaLnBrk="1" hangingPunct="1"/>
            <a:r>
              <a:rPr lang="en-US" altLang="en-US" sz="1200" smtClean="0"/>
              <a:t>3) Ensure that scenarios</a:t>
            </a:r>
            <a:r>
              <a:rPr lang="en-US" altLang="en-US" sz="1200" b="0" smtClean="0"/>
              <a:t>, at the very least, </a:t>
            </a:r>
            <a:r>
              <a:rPr lang="en-US" altLang="en-US" sz="1200" smtClean="0"/>
              <a:t>cover the full range of plausible outcomes</a:t>
            </a:r>
            <a:r>
              <a:rPr lang="en-US" altLang="en-US" sz="1200" b="0" smtClean="0"/>
              <a:t>. They are close to “collectively exhaustive”</a:t>
            </a:r>
          </a:p>
          <a:p>
            <a:pPr eaLnBrk="1" hangingPunct="1"/>
            <a:r>
              <a:rPr lang="en-US" altLang="en-US" sz="1200" smtClean="0"/>
              <a:t>4) Explicitly define the baseline assumptions</a:t>
            </a:r>
            <a:r>
              <a:rPr lang="en-US" altLang="en-US" sz="1200" b="0" smtClean="0"/>
              <a:t> underlying all scenarios or “trends”</a:t>
            </a:r>
          </a:p>
          <a:p>
            <a:pPr eaLnBrk="1" hangingPunct="1"/>
            <a:r>
              <a:rPr lang="en-US" altLang="en-US" sz="1200" smtClean="0"/>
              <a:t>5)</a:t>
            </a:r>
            <a:r>
              <a:rPr lang="en-US" altLang="en-US" sz="1200" b="0" smtClean="0"/>
              <a:t> If possible, </a:t>
            </a:r>
            <a:r>
              <a:rPr lang="en-US" altLang="en-US" sz="1200" smtClean="0"/>
              <a:t>assign probabilities in Level 2</a:t>
            </a:r>
            <a:r>
              <a:rPr lang="en-US" altLang="en-US" sz="1200" b="0" smtClean="0"/>
              <a:t>, and </a:t>
            </a:r>
            <a:r>
              <a:rPr lang="en-US" altLang="en-US" sz="1200" smtClean="0"/>
              <a:t>probability distributions in Level 3</a:t>
            </a:r>
            <a:endParaRPr lang="en-US" sz="1200" b="0" smtClean="0"/>
          </a:p>
        </p:txBody>
      </p:sp>
    </p:spTree>
    <p:extLst>
      <p:ext uri="{BB962C8B-B14F-4D97-AF65-F5344CB8AC3E}">
        <p14:creationId xmlns:p14="http://schemas.microsoft.com/office/powerpoint/2010/main" val="236874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E49658FD-BFF8-4E38-A2DB-4251CCF35CCE}" type="slidenum">
              <a:rPr lang="en-US" sz="1200" b="0"/>
              <a:pPr algn="r" defTabSz="911225"/>
              <a:t>14</a:t>
            </a:fld>
            <a:endParaRPr lang="en-US" sz="1200" b="0"/>
          </a:p>
        </p:txBody>
      </p:sp>
      <p:sp>
        <p:nvSpPr>
          <p:cNvPr id="80898" name="Rectangle 2"/>
          <p:cNvSpPr>
            <a:spLocks noGrp="1" noRot="1" noChangeAspect="1" noChangeArrowheads="1" noTextEdit="1"/>
          </p:cNvSpPr>
          <p:nvPr>
            <p:ph type="sldImg"/>
          </p:nvPr>
        </p:nvSpPr>
        <p:spPr>
          <a:xfrm>
            <a:off x="509588" y="131763"/>
            <a:ext cx="5764212" cy="4322762"/>
          </a:xfrm>
          <a:ln/>
        </p:spPr>
      </p:sp>
      <p:sp>
        <p:nvSpPr>
          <p:cNvPr id="80899" name="Rectangle 3"/>
          <p:cNvSpPr>
            <a:spLocks noGrp="1" noChangeArrowheads="1"/>
          </p:cNvSpPr>
          <p:nvPr>
            <p:ph type="body" idx="1"/>
          </p:nvPr>
        </p:nvSpPr>
        <p:spPr>
          <a:noFill/>
          <a:ln/>
        </p:spPr>
        <p:txBody>
          <a:bodyPr/>
          <a:lstStyle/>
          <a:p>
            <a:pPr eaLnBrk="1" hangingPunct="1"/>
            <a:r>
              <a:rPr lang="en-US" altLang="en-US" sz="1200" b="0" smtClean="0"/>
              <a:t>A scenario is a concise, well-integrated, holistic story that both describes a possible future state of the world and explains why that state may develop.  It is internally consistent, plausible, and intellectually compelling.  It helps managers think about potential threats and opportunities differently than they did in the past.  A scenario is not a quantitative model or simulation of the future, nor is it a cast-in-stone prediction or belief of what the future will look like.</a:t>
            </a:r>
          </a:p>
          <a:p>
            <a:pPr eaLnBrk="1" hangingPunct="1"/>
            <a:r>
              <a:rPr lang="en-US" altLang="en-US" sz="1200" b="0" smtClean="0"/>
              <a:t>Level 2 scenarios result in discrete outcomes that can be formulated into decision trees.  Due to the </a:t>
            </a:r>
            <a:r>
              <a:rPr lang="de-DE" altLang="en-US" sz="1200" b="0" smtClean="0"/>
              <a:t>higher</a:t>
            </a:r>
            <a:r>
              <a:rPr lang="en-US" altLang="en-US" sz="1200" b="0" smtClean="0"/>
              <a:t> level of </a:t>
            </a:r>
            <a:r>
              <a:rPr lang="de-DE" altLang="en-US" sz="1200" b="0" smtClean="0"/>
              <a:t>un</a:t>
            </a:r>
            <a:r>
              <a:rPr lang="en-US" altLang="en-US" sz="1200" b="0" smtClean="0"/>
              <a:t>certainty in Level 3, scenario building entails developing representative outcomes.</a:t>
            </a:r>
          </a:p>
          <a:p>
            <a:pPr eaLnBrk="1" hangingPunct="1"/>
            <a:r>
              <a:rPr lang="en-US" altLang="en-US" sz="1200" b="0" smtClean="0"/>
              <a:t>Best practices for scenario development:</a:t>
            </a:r>
          </a:p>
          <a:p>
            <a:pPr eaLnBrk="1" hangingPunct="1"/>
            <a:r>
              <a:rPr lang="en-US" altLang="en-US" sz="1200" smtClean="0"/>
              <a:t>1) Limit the number of scenarios to three to five</a:t>
            </a:r>
            <a:r>
              <a:rPr lang="en-US" altLang="en-US" sz="1200" b="0" smtClean="0"/>
              <a:t> – any more tends to inhibit, rather than facilitate, decision-making</a:t>
            </a:r>
          </a:p>
          <a:p>
            <a:pPr eaLnBrk="1" hangingPunct="1"/>
            <a:r>
              <a:rPr lang="en-US" altLang="en-US" sz="1200" smtClean="0"/>
              <a:t>2) Ensure that scenarios are distinct</a:t>
            </a:r>
            <a:r>
              <a:rPr lang="en-US" altLang="en-US" sz="1200" b="0" smtClean="0"/>
              <a:t> in key features of industry structure, conduct, and performance.  They are close to “mutually exclusive”</a:t>
            </a:r>
          </a:p>
          <a:p>
            <a:pPr eaLnBrk="1" hangingPunct="1"/>
            <a:r>
              <a:rPr lang="en-US" altLang="en-US" sz="1200" smtClean="0"/>
              <a:t>3) Ensure that scenarios</a:t>
            </a:r>
            <a:r>
              <a:rPr lang="en-US" altLang="en-US" sz="1200" b="0" smtClean="0"/>
              <a:t>, at the very least, </a:t>
            </a:r>
            <a:r>
              <a:rPr lang="en-US" altLang="en-US" sz="1200" smtClean="0"/>
              <a:t>cover the full range of plausible outcomes</a:t>
            </a:r>
            <a:r>
              <a:rPr lang="en-US" altLang="en-US" sz="1200" b="0" smtClean="0"/>
              <a:t>. They are close to “collectively exhaustive”</a:t>
            </a:r>
          </a:p>
          <a:p>
            <a:pPr eaLnBrk="1" hangingPunct="1"/>
            <a:r>
              <a:rPr lang="en-US" altLang="en-US" sz="1200" smtClean="0"/>
              <a:t>4) Explicitly define the baseline assumptions</a:t>
            </a:r>
            <a:r>
              <a:rPr lang="en-US" altLang="en-US" sz="1200" b="0" smtClean="0"/>
              <a:t> underlying all scenarios or “trends”</a:t>
            </a:r>
          </a:p>
          <a:p>
            <a:pPr eaLnBrk="1" hangingPunct="1"/>
            <a:r>
              <a:rPr lang="en-US" altLang="en-US" sz="1200" smtClean="0"/>
              <a:t>5)</a:t>
            </a:r>
            <a:r>
              <a:rPr lang="en-US" altLang="en-US" sz="1200" b="0" smtClean="0"/>
              <a:t> If possible, </a:t>
            </a:r>
            <a:r>
              <a:rPr lang="en-US" altLang="en-US" sz="1200" smtClean="0"/>
              <a:t>assign probabilities in Level 2</a:t>
            </a:r>
            <a:r>
              <a:rPr lang="en-US" altLang="en-US" sz="1200" b="0" smtClean="0"/>
              <a:t>, and </a:t>
            </a:r>
            <a:r>
              <a:rPr lang="en-US" altLang="en-US" sz="1200" smtClean="0"/>
              <a:t>probability distributions in Level 3</a:t>
            </a:r>
            <a:endParaRPr lang="en-US" sz="1200" b="0" smtClean="0"/>
          </a:p>
        </p:txBody>
      </p:sp>
    </p:spTree>
    <p:extLst>
      <p:ext uri="{BB962C8B-B14F-4D97-AF65-F5344CB8AC3E}">
        <p14:creationId xmlns:p14="http://schemas.microsoft.com/office/powerpoint/2010/main" val="1717715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3A21AE32-789D-4BD4-A0CC-C20B4A913195}" type="slidenum">
              <a:rPr lang="en-US" sz="1200" b="0"/>
              <a:pPr algn="r" defTabSz="911225"/>
              <a:t>17</a:t>
            </a:fld>
            <a:endParaRPr lang="en-US" sz="1200" b="0"/>
          </a:p>
        </p:txBody>
      </p:sp>
      <p:sp>
        <p:nvSpPr>
          <p:cNvPr id="82946" name="Rectangle 2"/>
          <p:cNvSpPr>
            <a:spLocks noGrp="1" noRot="1" noChangeAspect="1" noChangeArrowheads="1" noTextEdit="1"/>
          </p:cNvSpPr>
          <p:nvPr>
            <p:ph type="sldImg"/>
          </p:nvPr>
        </p:nvSpPr>
        <p:spPr>
          <a:xfrm>
            <a:off x="509588" y="131763"/>
            <a:ext cx="5764212" cy="4322762"/>
          </a:xfrm>
          <a:ln/>
        </p:spPr>
      </p:sp>
      <p:sp>
        <p:nvSpPr>
          <p:cNvPr id="82947" name="Rectangle 3"/>
          <p:cNvSpPr>
            <a:spLocks noGrp="1" noChangeArrowheads="1"/>
          </p:cNvSpPr>
          <p:nvPr>
            <p:ph type="body" idx="1"/>
          </p:nvPr>
        </p:nvSpPr>
        <p:spPr>
          <a:noFill/>
          <a:ln/>
        </p:spPr>
        <p:txBody>
          <a:bodyPr/>
          <a:lstStyle/>
          <a:p>
            <a:pPr eaLnBrk="1" hangingPunct="1"/>
            <a:r>
              <a:rPr lang="en-US" altLang="en-US" sz="1200" b="0" smtClean="0"/>
              <a:t>A scenario is a concise, well-integrated, holistic story that both describes a possible future state of the world and explains why that state may develop.  It is internally consistent, plausible, and intellectually compelling.  It helps managers think about potential threats and opportunities differently than they did in the past.  A scenario is not a quantitative model or simulation of the future, nor is it a cast-in-stone prediction or belief of what the future will look like.</a:t>
            </a:r>
          </a:p>
          <a:p>
            <a:pPr eaLnBrk="1" hangingPunct="1"/>
            <a:r>
              <a:rPr lang="en-US" altLang="en-US" sz="1200" b="0" smtClean="0"/>
              <a:t>Level 2 scenarios result in discrete outcomes that can be formulated into decision trees.  Due to the </a:t>
            </a:r>
            <a:r>
              <a:rPr lang="de-DE" altLang="en-US" sz="1200" b="0" smtClean="0"/>
              <a:t>higher</a:t>
            </a:r>
            <a:r>
              <a:rPr lang="en-US" altLang="en-US" sz="1200" b="0" smtClean="0"/>
              <a:t> level of </a:t>
            </a:r>
            <a:r>
              <a:rPr lang="de-DE" altLang="en-US" sz="1200" b="0" smtClean="0"/>
              <a:t>un</a:t>
            </a:r>
            <a:r>
              <a:rPr lang="en-US" altLang="en-US" sz="1200" b="0" smtClean="0"/>
              <a:t>certainty in Level 3, scenario building entails developing representative outcomes.</a:t>
            </a:r>
          </a:p>
          <a:p>
            <a:pPr eaLnBrk="1" hangingPunct="1"/>
            <a:r>
              <a:rPr lang="en-US" altLang="en-US" sz="1200" b="0" smtClean="0"/>
              <a:t>Best practices for scenario development:</a:t>
            </a:r>
          </a:p>
          <a:p>
            <a:pPr eaLnBrk="1" hangingPunct="1"/>
            <a:r>
              <a:rPr lang="en-US" altLang="en-US" sz="1200" smtClean="0"/>
              <a:t>1) Limit the number of scenarios to three to five</a:t>
            </a:r>
            <a:r>
              <a:rPr lang="en-US" altLang="en-US" sz="1200" b="0" smtClean="0"/>
              <a:t> – any more tends to inhibit, rather than facilitate, decision-making</a:t>
            </a:r>
          </a:p>
          <a:p>
            <a:pPr eaLnBrk="1" hangingPunct="1"/>
            <a:r>
              <a:rPr lang="en-US" altLang="en-US" sz="1200" smtClean="0"/>
              <a:t>2) Ensure that scenarios are distinct</a:t>
            </a:r>
            <a:r>
              <a:rPr lang="en-US" altLang="en-US" sz="1200" b="0" smtClean="0"/>
              <a:t> in key features of industry structure, conduct, and performance.  They are close to “mutually exclusive”</a:t>
            </a:r>
          </a:p>
          <a:p>
            <a:pPr eaLnBrk="1" hangingPunct="1"/>
            <a:r>
              <a:rPr lang="en-US" altLang="en-US" sz="1200" smtClean="0"/>
              <a:t>3) Ensure that scenarios</a:t>
            </a:r>
            <a:r>
              <a:rPr lang="en-US" altLang="en-US" sz="1200" b="0" smtClean="0"/>
              <a:t>, at the very least, </a:t>
            </a:r>
            <a:r>
              <a:rPr lang="en-US" altLang="en-US" sz="1200" smtClean="0"/>
              <a:t>cover the full range of plausible outcomes</a:t>
            </a:r>
            <a:r>
              <a:rPr lang="en-US" altLang="en-US" sz="1200" b="0" smtClean="0"/>
              <a:t>. They are close to “collectively exhaustive”</a:t>
            </a:r>
          </a:p>
          <a:p>
            <a:pPr eaLnBrk="1" hangingPunct="1"/>
            <a:r>
              <a:rPr lang="en-US" altLang="en-US" sz="1200" smtClean="0"/>
              <a:t>4) Explicitly define the baseline assumptions</a:t>
            </a:r>
            <a:r>
              <a:rPr lang="en-US" altLang="en-US" sz="1200" b="0" smtClean="0"/>
              <a:t> underlying all scenarios or “trends”</a:t>
            </a:r>
          </a:p>
          <a:p>
            <a:pPr eaLnBrk="1" hangingPunct="1"/>
            <a:r>
              <a:rPr lang="en-US" altLang="en-US" sz="1200" smtClean="0"/>
              <a:t>5)</a:t>
            </a:r>
            <a:r>
              <a:rPr lang="en-US" altLang="en-US" sz="1200" b="0" smtClean="0"/>
              <a:t> If possible, </a:t>
            </a:r>
            <a:r>
              <a:rPr lang="en-US" altLang="en-US" sz="1200" smtClean="0"/>
              <a:t>assign probabilities in Level 2</a:t>
            </a:r>
            <a:r>
              <a:rPr lang="en-US" altLang="en-US" sz="1200" b="0" smtClean="0"/>
              <a:t>, and </a:t>
            </a:r>
            <a:r>
              <a:rPr lang="en-US" altLang="en-US" sz="1200" smtClean="0"/>
              <a:t>probability distributions in Level 3</a:t>
            </a:r>
            <a:endParaRPr lang="en-US" sz="1200" b="0" smtClean="0"/>
          </a:p>
        </p:txBody>
      </p:sp>
    </p:spTree>
    <p:extLst>
      <p:ext uri="{BB962C8B-B14F-4D97-AF65-F5344CB8AC3E}">
        <p14:creationId xmlns:p14="http://schemas.microsoft.com/office/powerpoint/2010/main" val="3117408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D2D2A97D-B40F-4C4A-A558-ABBDE7519F18}" type="slidenum">
              <a:rPr lang="en-US" sz="1200" b="0"/>
              <a:pPr algn="r" defTabSz="911225"/>
              <a:t>43</a:t>
            </a:fld>
            <a:endParaRPr lang="en-US" sz="1200" b="0"/>
          </a:p>
        </p:txBody>
      </p:sp>
      <p:sp>
        <p:nvSpPr>
          <p:cNvPr id="48130" name="Rectangle 2"/>
          <p:cNvSpPr>
            <a:spLocks noGrp="1" noRot="1" noChangeAspect="1" noChangeArrowheads="1" noTextEdit="1"/>
          </p:cNvSpPr>
          <p:nvPr>
            <p:ph type="sldImg"/>
          </p:nvPr>
        </p:nvSpPr>
        <p:spPr>
          <a:xfrm>
            <a:off x="509588" y="131763"/>
            <a:ext cx="5764212" cy="4322762"/>
          </a:xfrm>
          <a:ln/>
        </p:spPr>
      </p:sp>
      <p:sp>
        <p:nvSpPr>
          <p:cNvPr id="48131" name="Rectangle 3"/>
          <p:cNvSpPr>
            <a:spLocks noGrp="1" noChangeArrowheads="1"/>
          </p:cNvSpPr>
          <p:nvPr>
            <p:ph type="body" idx="1"/>
          </p:nvPr>
        </p:nvSpPr>
        <p:spPr>
          <a:noFill/>
          <a:ln/>
        </p:spPr>
        <p:txBody>
          <a:bodyPr/>
          <a:lstStyle/>
          <a:p>
            <a:pPr eaLnBrk="1" hangingPunct="1"/>
            <a:r>
              <a:rPr lang="en-US" altLang="en-US" sz="1200" b="0" smtClean="0"/>
              <a:t>A scenario is a concise, well-integrated, holistic story that both describes a possible future state of the world and explains why that state may develop.  It is internally consistent, plausible, and intellectually compelling.  It helps managers think about potential threats and opportunities differently than they did in the past.  A scenario is not a quantitative model or simulation of the future, nor is it a cast-in-stone prediction or belief of what the future will look like.</a:t>
            </a:r>
          </a:p>
          <a:p>
            <a:pPr eaLnBrk="1" hangingPunct="1"/>
            <a:r>
              <a:rPr lang="en-US" altLang="en-US" sz="1200" b="0" smtClean="0"/>
              <a:t>Level 2 scenarios result in discrete outcomes that can be formulated into decision trees.  Due to the </a:t>
            </a:r>
            <a:r>
              <a:rPr lang="de-DE" altLang="en-US" sz="1200" b="0" smtClean="0"/>
              <a:t>higher</a:t>
            </a:r>
            <a:r>
              <a:rPr lang="en-US" altLang="en-US" sz="1200" b="0" smtClean="0"/>
              <a:t> level of </a:t>
            </a:r>
            <a:r>
              <a:rPr lang="de-DE" altLang="en-US" sz="1200" b="0" smtClean="0"/>
              <a:t>un</a:t>
            </a:r>
            <a:r>
              <a:rPr lang="en-US" altLang="en-US" sz="1200" b="0" smtClean="0"/>
              <a:t>certainty in Level 3, scenario building entails developing representative outcomes.</a:t>
            </a:r>
          </a:p>
          <a:p>
            <a:pPr eaLnBrk="1" hangingPunct="1"/>
            <a:r>
              <a:rPr lang="en-US" altLang="en-US" sz="1200" b="0" smtClean="0"/>
              <a:t>Best practices for scenario development:</a:t>
            </a:r>
          </a:p>
          <a:p>
            <a:pPr eaLnBrk="1" hangingPunct="1"/>
            <a:r>
              <a:rPr lang="en-US" altLang="en-US" sz="1200" smtClean="0"/>
              <a:t>1) Limit the number of scenarios to three to five</a:t>
            </a:r>
            <a:r>
              <a:rPr lang="en-US" altLang="en-US" sz="1200" b="0" smtClean="0"/>
              <a:t> – any more tends to inhibit, rather than facilitate, decision-making</a:t>
            </a:r>
          </a:p>
          <a:p>
            <a:pPr eaLnBrk="1" hangingPunct="1"/>
            <a:r>
              <a:rPr lang="en-US" altLang="en-US" sz="1200" smtClean="0"/>
              <a:t>2) Ensure that scenarios are distinct</a:t>
            </a:r>
            <a:r>
              <a:rPr lang="en-US" altLang="en-US" sz="1200" b="0" smtClean="0"/>
              <a:t> in key features of industry structure, conduct, and performance.  They are close to “mutually exclusive”</a:t>
            </a:r>
          </a:p>
          <a:p>
            <a:pPr eaLnBrk="1" hangingPunct="1"/>
            <a:r>
              <a:rPr lang="en-US" altLang="en-US" sz="1200" smtClean="0"/>
              <a:t>3) Ensure that scenarios</a:t>
            </a:r>
            <a:r>
              <a:rPr lang="en-US" altLang="en-US" sz="1200" b="0" smtClean="0"/>
              <a:t>, at the very least, </a:t>
            </a:r>
            <a:r>
              <a:rPr lang="en-US" altLang="en-US" sz="1200" smtClean="0"/>
              <a:t>cover the full range of plausible outcomes</a:t>
            </a:r>
            <a:r>
              <a:rPr lang="en-US" altLang="en-US" sz="1200" b="0" smtClean="0"/>
              <a:t>. They are close to “collectively exhaustive”</a:t>
            </a:r>
          </a:p>
          <a:p>
            <a:pPr eaLnBrk="1" hangingPunct="1"/>
            <a:r>
              <a:rPr lang="en-US" altLang="en-US" sz="1200" smtClean="0"/>
              <a:t>4) Explicitly define the baseline assumptions</a:t>
            </a:r>
            <a:r>
              <a:rPr lang="en-US" altLang="en-US" sz="1200" b="0" smtClean="0"/>
              <a:t> underlying all scenarios or “trends”</a:t>
            </a:r>
          </a:p>
          <a:p>
            <a:pPr eaLnBrk="1" hangingPunct="1"/>
            <a:r>
              <a:rPr lang="en-US" altLang="en-US" sz="1200" smtClean="0"/>
              <a:t>5)</a:t>
            </a:r>
            <a:r>
              <a:rPr lang="en-US" altLang="en-US" sz="1200" b="0" smtClean="0"/>
              <a:t> If possible, </a:t>
            </a:r>
            <a:r>
              <a:rPr lang="en-US" altLang="en-US" sz="1200" smtClean="0"/>
              <a:t>assign probabilities in Level 2</a:t>
            </a:r>
            <a:r>
              <a:rPr lang="en-US" altLang="en-US" sz="1200" b="0" smtClean="0"/>
              <a:t>, and </a:t>
            </a:r>
            <a:r>
              <a:rPr lang="en-US" altLang="en-US" sz="1200" smtClean="0"/>
              <a:t>probability distributions in Level 3</a:t>
            </a:r>
            <a:endParaRPr lang="en-US" sz="1200" b="0" smtClean="0"/>
          </a:p>
        </p:txBody>
      </p:sp>
    </p:spTree>
    <p:extLst>
      <p:ext uri="{BB962C8B-B14F-4D97-AF65-F5344CB8AC3E}">
        <p14:creationId xmlns:p14="http://schemas.microsoft.com/office/powerpoint/2010/main" val="73705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486B1004-65E0-4645-82F0-30A778472344}" type="slidenum">
              <a:rPr lang="en-US" sz="1200" b="0"/>
              <a:pPr algn="r" defTabSz="911225"/>
              <a:t>44</a:t>
            </a:fld>
            <a:endParaRPr lang="en-US" sz="1200" b="0"/>
          </a:p>
        </p:txBody>
      </p:sp>
      <p:sp>
        <p:nvSpPr>
          <p:cNvPr id="52226" name="Rectangle 2"/>
          <p:cNvSpPr>
            <a:spLocks noGrp="1" noRot="1" noChangeAspect="1" noChangeArrowheads="1" noTextEdit="1"/>
          </p:cNvSpPr>
          <p:nvPr>
            <p:ph type="sldImg"/>
          </p:nvPr>
        </p:nvSpPr>
        <p:spPr>
          <a:xfrm>
            <a:off x="-1798638" y="1174750"/>
            <a:ext cx="10423526" cy="7818438"/>
          </a:xfrm>
          <a:ln/>
        </p:spPr>
      </p:sp>
      <p:sp>
        <p:nvSpPr>
          <p:cNvPr id="52227"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117115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pg num"/>
          <p:cNvSpPr txBox="1">
            <a:spLocks noGrp="1" noChangeArrowheads="1"/>
          </p:cNvSpPr>
          <p:nvPr/>
        </p:nvSpPr>
        <p:spPr bwMode="auto">
          <a:xfrm>
            <a:off x="9250363" y="8780463"/>
            <a:ext cx="546100" cy="180975"/>
          </a:xfrm>
          <a:prstGeom prst="rect">
            <a:avLst/>
          </a:prstGeom>
          <a:noFill/>
          <a:ln w="9525">
            <a:noFill/>
            <a:miter lim="800000"/>
            <a:headEnd/>
            <a:tailEnd/>
          </a:ln>
        </p:spPr>
        <p:txBody>
          <a:bodyPr lIns="0" tIns="0" rIns="0" bIns="0" anchor="b">
            <a:spAutoFit/>
          </a:bodyPr>
          <a:lstStyle/>
          <a:p>
            <a:pPr algn="r" defTabSz="911225"/>
            <a:fld id="{491BF2FD-8484-4F6C-82D1-F42FF763C1FE}" type="slidenum">
              <a:rPr lang="en-US" sz="1200" b="0"/>
              <a:pPr algn="r" defTabSz="911225"/>
              <a:t>45</a:t>
            </a:fld>
            <a:endParaRPr lang="en-US" sz="1200" b="0"/>
          </a:p>
        </p:txBody>
      </p:sp>
      <p:sp>
        <p:nvSpPr>
          <p:cNvPr id="60418" name="Rectangle 2"/>
          <p:cNvSpPr>
            <a:spLocks noGrp="1" noRot="1" noChangeAspect="1" noChangeArrowheads="1" noTextEdit="1"/>
          </p:cNvSpPr>
          <p:nvPr>
            <p:ph type="sldImg"/>
          </p:nvPr>
        </p:nvSpPr>
        <p:spPr>
          <a:xfrm>
            <a:off x="-1798638" y="1174750"/>
            <a:ext cx="10423526" cy="7818438"/>
          </a:xfrm>
          <a:ln/>
        </p:spPr>
      </p:sp>
      <p:sp>
        <p:nvSpPr>
          <p:cNvPr id="60419" name="Rectangle 3"/>
          <p:cNvSpPr>
            <a:spLocks noGrp="1" noChangeArrowheads="1"/>
          </p:cNvSpPr>
          <p:nvPr>
            <p:ph type="body" idx="1"/>
          </p:nvPr>
        </p:nvSpPr>
        <p:spPr>
          <a:xfrm>
            <a:off x="820738" y="333375"/>
            <a:ext cx="5842000" cy="9871075"/>
          </a:xfrm>
          <a:noFill/>
          <a:ln/>
        </p:spPr>
        <p:txBody>
          <a:bodyPr/>
          <a:lstStyle/>
          <a:p>
            <a:pPr eaLnBrk="1" hangingPunct="1">
              <a:spcAft>
                <a:spcPct val="50000"/>
              </a:spcAft>
              <a:buFontTx/>
              <a:buChar char="•"/>
            </a:pPr>
            <a:r>
              <a:rPr lang="en-US" sz="1700" smtClean="0"/>
              <a:t>So the research question here is </a:t>
            </a:r>
          </a:p>
          <a:p>
            <a:pPr marL="190500" lvl="1" indent="0" eaLnBrk="1" hangingPunct="1">
              <a:spcAft>
                <a:spcPct val="50000"/>
              </a:spcAft>
              <a:buFontTx/>
              <a:buChar char="•"/>
            </a:pPr>
            <a:r>
              <a:rPr lang="en-US" sz="1400" smtClean="0"/>
              <a:t>whether (and how) demand uncertainty impacts consumer choice between three-part tariffs (DEMAND = USAGE)</a:t>
            </a:r>
          </a:p>
          <a:p>
            <a:pPr marL="190500" lvl="1" indent="0" eaLnBrk="1" hangingPunct="1">
              <a:spcAft>
                <a:spcPct val="50000"/>
              </a:spcAft>
              <a:buFontTx/>
              <a:buChar char="•"/>
            </a:pPr>
            <a:r>
              <a:rPr lang="en-US" sz="1400" smtClean="0"/>
              <a:t>And what the effect of this demand uncertainty is on consumer surplus and provider revenue UNDER THREE-PART TARIFFS</a:t>
            </a:r>
          </a:p>
          <a:p>
            <a:pPr marL="190500" lvl="1" indent="0" eaLnBrk="1" hangingPunct="1">
              <a:spcAft>
                <a:spcPct val="50000"/>
              </a:spcAft>
              <a:buFontTx/>
              <a:buChar char="•"/>
            </a:pPr>
            <a:endParaRPr lang="en-US" sz="1400" smtClean="0"/>
          </a:p>
          <a:p>
            <a:pPr eaLnBrk="1" hangingPunct="1">
              <a:spcAft>
                <a:spcPct val="50000"/>
              </a:spcAft>
              <a:buFontTx/>
              <a:buChar char="•"/>
            </a:pPr>
            <a:r>
              <a:rPr lang="en-US" sz="1800" smtClean="0"/>
              <a:t>Even though there is a lot of plans like this it is turns out, that this is not well studied</a:t>
            </a:r>
          </a:p>
          <a:p>
            <a:pPr marL="190500" lvl="1" indent="0" eaLnBrk="1" hangingPunct="1">
              <a:spcAft>
                <a:spcPct val="50000"/>
              </a:spcAft>
              <a:buFontTx/>
              <a:buChar char="•"/>
            </a:pPr>
            <a:endParaRPr lang="en-US" sz="1400" smtClean="0"/>
          </a:p>
          <a:p>
            <a:pPr eaLnBrk="1" hangingPunct="1">
              <a:spcAft>
                <a:spcPct val="50000"/>
              </a:spcAft>
              <a:buFontTx/>
              <a:buChar char="•"/>
            </a:pPr>
            <a:r>
              <a:rPr lang="en-US" sz="1700" smtClean="0"/>
              <a:t>You might ask – well, why is this relevant, why care about it</a:t>
            </a:r>
          </a:p>
          <a:p>
            <a:pPr marL="190500" lvl="1" indent="0" eaLnBrk="1" hangingPunct="1">
              <a:spcAft>
                <a:spcPct val="50000"/>
              </a:spcAft>
              <a:buFontTx/>
              <a:buChar char="•"/>
            </a:pPr>
            <a:r>
              <a:rPr lang="en-US" sz="1400" smtClean="0"/>
              <a:t>First, understanding consumer behavior helps firms to set prices (potentially also segment along usage uncertainty, not only usage level)</a:t>
            </a:r>
          </a:p>
          <a:p>
            <a:pPr marL="190500" lvl="1" indent="0" eaLnBrk="1" hangingPunct="1">
              <a:spcAft>
                <a:spcPct val="50000"/>
              </a:spcAft>
              <a:buFontTx/>
              <a:buChar char="•"/>
            </a:pPr>
            <a:r>
              <a:rPr lang="en-US" sz="1400" smtClean="0"/>
              <a:t>Regulators to monitor firms’ pricing behavior</a:t>
            </a:r>
          </a:p>
          <a:p>
            <a:pPr marL="190500" lvl="1" indent="0" eaLnBrk="1" hangingPunct="1">
              <a:spcAft>
                <a:spcPct val="50000"/>
              </a:spcAft>
              <a:buFontTx/>
              <a:buChar char="•"/>
            </a:pPr>
            <a:r>
              <a:rPr lang="en-US" sz="1400" smtClean="0"/>
              <a:t>Researchers to understand why three-part tariffs are so common</a:t>
            </a:r>
          </a:p>
          <a:p>
            <a:pPr eaLnBrk="1" hangingPunct="1">
              <a:spcAft>
                <a:spcPct val="50000"/>
              </a:spcAft>
              <a:buFontTx/>
              <a:buChar char="•"/>
            </a:pPr>
            <a:endParaRPr lang="en-US" sz="1700" smtClean="0"/>
          </a:p>
          <a:p>
            <a:pPr eaLnBrk="1" hangingPunct="1">
              <a:spcAft>
                <a:spcPct val="50000"/>
              </a:spcAft>
              <a:buFontTx/>
              <a:buChar char="•"/>
            </a:pPr>
            <a:r>
              <a:rPr lang="en-US" sz="1700" smtClean="0"/>
              <a:t>I will now set out to</a:t>
            </a:r>
          </a:p>
          <a:p>
            <a:pPr marL="190500" lvl="1" indent="0" eaLnBrk="1" hangingPunct="1">
              <a:spcAft>
                <a:spcPct val="50000"/>
              </a:spcAft>
              <a:buFontTx/>
              <a:buChar char="•"/>
            </a:pPr>
            <a:r>
              <a:rPr lang="en-US" sz="1300" smtClean="0"/>
              <a:t>First, give an intuitive explanation</a:t>
            </a:r>
          </a:p>
          <a:p>
            <a:pPr marL="190500" lvl="1" indent="0" eaLnBrk="1" hangingPunct="1">
              <a:spcAft>
                <a:spcPct val="50000"/>
              </a:spcAft>
              <a:buFontTx/>
              <a:buChar char="•"/>
            </a:pPr>
            <a:r>
              <a:rPr lang="en-US" sz="1300" smtClean="0"/>
              <a:t>Then, introduce my data and a model</a:t>
            </a:r>
          </a:p>
          <a:p>
            <a:pPr marL="190500" lvl="1" indent="0" eaLnBrk="1" hangingPunct="1">
              <a:spcAft>
                <a:spcPct val="50000"/>
              </a:spcAft>
              <a:buFontTx/>
              <a:buChar char="•"/>
            </a:pPr>
            <a:r>
              <a:rPr lang="en-US" sz="1300" smtClean="0"/>
              <a:t>Last, show empirical results that show the role of uncertainty</a:t>
            </a:r>
          </a:p>
          <a:p>
            <a:pPr eaLnBrk="1" hangingPunct="1">
              <a:buFontTx/>
              <a:buChar char="•"/>
            </a:pPr>
            <a:endParaRPr lang="de-DE" sz="1800" smtClean="0"/>
          </a:p>
          <a:p>
            <a:pPr marL="190500" lvl="1" indent="0" eaLnBrk="1" hangingPunct="1">
              <a:buFontTx/>
              <a:buChar char="•"/>
            </a:pPr>
            <a:endParaRPr lang="de-DE" sz="1400" smtClean="0"/>
          </a:p>
        </p:txBody>
      </p:sp>
    </p:spTree>
    <p:extLst>
      <p:ext uri="{BB962C8B-B14F-4D97-AF65-F5344CB8AC3E}">
        <p14:creationId xmlns:p14="http://schemas.microsoft.com/office/powerpoint/2010/main" val="2397051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356" name="Picture 1068" descr="McK_logotype_pos_black_small"/>
          <p:cNvPicPr>
            <a:picLocks noChangeAspect="1" noChangeArrowheads="1"/>
          </p:cNvPicPr>
          <p:nvPr/>
        </p:nvPicPr>
        <p:blipFill>
          <a:blip r:embed="rId3" cstate="print"/>
          <a:srcRect/>
          <a:stretch>
            <a:fillRect/>
          </a:stretch>
        </p:blipFill>
        <p:spPr bwMode="auto">
          <a:xfrm>
            <a:off x="6388100" y="576263"/>
            <a:ext cx="2054225" cy="225425"/>
          </a:xfrm>
          <a:prstGeom prst="rect">
            <a:avLst/>
          </a:prstGeom>
          <a:noFill/>
        </p:spPr>
      </p:pic>
      <p:sp>
        <p:nvSpPr>
          <p:cNvPr id="13316" name="doc id"/>
          <p:cNvSpPr>
            <a:spLocks noGrp="1" noChangeArrowheads="1"/>
          </p:cNvSpPr>
          <p:nvPr>
            <p:ph type="ftr" sz="quarter" idx="3"/>
          </p:nvPr>
        </p:nvSpPr>
        <p:spPr/>
        <p:txBody>
          <a:bodyPr/>
          <a:lstStyle>
            <a:lvl1pPr>
              <a:defRPr/>
            </a:lvl1pPr>
          </a:lstStyle>
          <a:p>
            <a:endParaRPr lang="de-DE"/>
          </a:p>
        </p:txBody>
      </p:sp>
      <p:sp>
        <p:nvSpPr>
          <p:cNvPr id="13314" name="Rectangle 1026"/>
          <p:cNvSpPr>
            <a:spLocks noGrp="1" noChangeArrowheads="1"/>
          </p:cNvSpPr>
          <p:nvPr>
            <p:ph type="ctrTitle"/>
          </p:nvPr>
        </p:nvSpPr>
        <p:spPr>
          <a:xfrm>
            <a:off x="2693988" y="2757488"/>
            <a:ext cx="5129212" cy="365125"/>
          </a:xfrm>
        </p:spPr>
        <p:txBody>
          <a:bodyPr/>
          <a:lstStyle>
            <a:lvl1pPr>
              <a:defRPr sz="2400" b="0">
                <a:solidFill>
                  <a:schemeClr val="tx1"/>
                </a:solidFill>
              </a:defRPr>
            </a:lvl1pPr>
          </a:lstStyle>
          <a:p>
            <a:r>
              <a:rPr lang="en-US"/>
              <a:t>Click to edit Master title style</a:t>
            </a:r>
          </a:p>
        </p:txBody>
      </p:sp>
      <p:sp>
        <p:nvSpPr>
          <p:cNvPr id="13315" name="Rectangle 1027"/>
          <p:cNvSpPr>
            <a:spLocks noGrp="1" noChangeArrowheads="1"/>
          </p:cNvSpPr>
          <p:nvPr>
            <p:ph type="subTitle" idx="1"/>
          </p:nvPr>
        </p:nvSpPr>
        <p:spPr>
          <a:xfrm>
            <a:off x="2693988" y="3962400"/>
            <a:ext cx="5129212" cy="212725"/>
          </a:xfrm>
        </p:spPr>
        <p:txBody>
          <a:bodyPr/>
          <a:lstStyle>
            <a:lvl1pPr>
              <a:defRPr sz="1400"/>
            </a:lvl1pPr>
          </a:lstStyle>
          <a:p>
            <a:r>
              <a:rPr lang="en-US"/>
              <a:t>Click to edit Master subtitle style</a:t>
            </a:r>
          </a:p>
        </p:txBody>
      </p:sp>
      <p:grpSp>
        <p:nvGrpSpPr>
          <p:cNvPr id="13354" name="McK Title Elements"/>
          <p:cNvGrpSpPr>
            <a:grpSpLocks/>
          </p:cNvGrpSpPr>
          <p:nvPr/>
        </p:nvGrpSpPr>
        <p:grpSpPr bwMode="auto">
          <a:xfrm>
            <a:off x="2693988" y="2182813"/>
            <a:ext cx="5129212" cy="4602162"/>
            <a:chOff x="1663" y="1348"/>
            <a:chExt cx="3167" cy="2841"/>
          </a:xfrm>
        </p:grpSpPr>
        <p:sp>
          <p:nvSpPr>
            <p:cNvPr id="13331" name="McK Confidential" hidden="1"/>
            <p:cNvSpPr txBox="1">
              <a:spLocks noChangeArrowheads="1"/>
            </p:cNvSpPr>
            <p:nvPr userDrawn="1"/>
          </p:nvSpPr>
          <p:spPr bwMode="auto">
            <a:xfrm>
              <a:off x="1663" y="1348"/>
              <a:ext cx="936"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VERTRAULICH</a:t>
              </a:r>
            </a:p>
          </p:txBody>
        </p:sp>
        <p:sp>
          <p:nvSpPr>
            <p:cNvPr id="13332" name="McK Document" hidden="1"/>
            <p:cNvSpPr txBox="1">
              <a:spLocks noChangeArrowheads="1"/>
            </p:cNvSpPr>
            <p:nvPr userDrawn="1"/>
          </p:nvSpPr>
          <p:spPr bwMode="auto">
            <a:xfrm>
              <a:off x="1663" y="3049"/>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Dokument</a:t>
              </a:r>
            </a:p>
          </p:txBody>
        </p:sp>
        <p:sp>
          <p:nvSpPr>
            <p:cNvPr id="13333" name="McK Date" hidden="1"/>
            <p:cNvSpPr txBox="1">
              <a:spLocks noChangeArrowheads="1"/>
            </p:cNvSpPr>
            <p:nvPr userDrawn="1"/>
          </p:nvSpPr>
          <p:spPr bwMode="auto">
            <a:xfrm>
              <a:off x="1663" y="3216"/>
              <a:ext cx="3167" cy="134"/>
            </a:xfrm>
            <a:prstGeom prst="rect">
              <a:avLst/>
            </a:prstGeom>
            <a:noFill/>
            <a:ln w="9525">
              <a:noFill/>
              <a:miter lim="800000"/>
              <a:headEnd/>
              <a:tailEnd/>
            </a:ln>
            <a:effectLst/>
          </p:spPr>
          <p:txBody>
            <a:bodyPr lIns="0" tIns="0" rIns="0" bIns="0">
              <a:spAutoFit/>
            </a:bodyPr>
            <a:lstStyle/>
            <a:p>
              <a:pPr algn="l" defTabSz="933450">
                <a:spcBef>
                  <a:spcPct val="0"/>
                </a:spcBef>
              </a:pPr>
              <a:r>
                <a:rPr lang="en-US" sz="1400" b="0"/>
                <a:t>Date</a:t>
              </a:r>
            </a:p>
          </p:txBody>
        </p:sp>
        <p:sp>
          <p:nvSpPr>
            <p:cNvPr id="13334" name="McK Disclaimer" hidden="1"/>
            <p:cNvSpPr>
              <a:spLocks noChangeArrowheads="1"/>
            </p:cNvSpPr>
            <p:nvPr userDrawn="1">
              <p:custDataLst>
                <p:tags r:id="rId1"/>
              </p:custDataLst>
            </p:nvPr>
          </p:nvSpPr>
          <p:spPr bwMode="auto">
            <a:xfrm>
              <a:off x="1663" y="3673"/>
              <a:ext cx="2970" cy="516"/>
            </a:xfrm>
            <a:prstGeom prst="rect">
              <a:avLst/>
            </a:prstGeom>
            <a:noFill/>
            <a:ln w="9525">
              <a:noFill/>
              <a:miter lim="800000"/>
              <a:headEnd/>
              <a:tailEnd/>
            </a:ln>
            <a:effectLst/>
          </p:spPr>
          <p:txBody>
            <a:bodyPr lIns="0" tIns="0" rIns="0" bIns="0">
              <a:spAutoFit/>
            </a:bodyPr>
            <a:lstStyle/>
            <a:p>
              <a:pPr algn="l" defTabSz="820738" eaLnBrk="0" hangingPunct="0">
                <a:spcBef>
                  <a:spcPct val="0"/>
                </a:spcBef>
              </a:pPr>
              <a:r>
                <a:rPr lang="en-US" sz="900" b="0"/>
                <a:t>Dieser Bericht ist ausschließlich für Mitarbeiter des Klienten bestimmt. Die Verteilung, Zitierung und Vervielfältigung – auch auszugsweise – zum Zwecke der Weitergabe an </a:t>
              </a:r>
              <a:br>
                <a:rPr lang="en-US" sz="900" b="0"/>
              </a:br>
              <a:r>
                <a:rPr lang="en-US" sz="900" b="0"/>
                <a:t>Dritte ist nur mit vorheriger schriftlicher Zustimmung von McKinsey &amp; Company gestattet.</a:t>
              </a:r>
              <a:br>
                <a:rPr lang="en-US" sz="900" b="0"/>
              </a:br>
              <a:r>
                <a:rPr lang="en-US" sz="900" b="0"/>
                <a:t>Die hier zusammengefassten Texte und Grafiken wurden von McKinsey &amp; Company im Rahmen einer Präsentation eingesetzt; sie stellen keine vollständige Dokumentation der Veranstaltung dar.</a:t>
              </a:r>
            </a:p>
          </p:txBody>
        </p:sp>
      </p:grpSp>
      <p:sp>
        <p:nvSpPr>
          <p:cNvPr id="13348" name="Rectangle 1060"/>
          <p:cNvSpPr>
            <a:spLocks noChangeArrowheads="1"/>
          </p:cNvSpPr>
          <p:nvPr/>
        </p:nvSpPr>
        <p:spPr bwMode="auto">
          <a:xfrm>
            <a:off x="6388100" y="933450"/>
            <a:ext cx="1419225" cy="138113"/>
          </a:xfrm>
          <a:prstGeom prst="rect">
            <a:avLst/>
          </a:prstGeom>
          <a:noFill/>
          <a:ln w="9525">
            <a:noFill/>
            <a:miter lim="800000"/>
            <a:headEnd/>
            <a:tailEnd/>
          </a:ln>
          <a:effectLst/>
        </p:spPr>
        <p:txBody>
          <a:bodyPr lIns="0" tIns="0" rIns="0" bIns="0">
            <a:spAutoFit/>
          </a:bodyPr>
          <a:lstStyle/>
          <a:p>
            <a:pPr algn="l" defTabSz="933450" eaLnBrk="0" hangingPunct="0">
              <a:spcBef>
                <a:spcPct val="0"/>
              </a:spcBef>
            </a:pPr>
            <a:r>
              <a:rPr lang="en-US" sz="900"/>
              <a:t>Copyright 2001</a:t>
            </a:r>
          </a:p>
        </p:txBody>
      </p:sp>
    </p:spTree>
  </p:cSld>
  <p:clrMapOvr>
    <a:masterClrMapping/>
  </p:clrMapOvr>
  <p:transition>
    <p:zoom/>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85B83814-E2BB-4C8E-909A-7E1DD120FB07}" type="slidenum">
              <a:rPr lang="en-US"/>
              <a:pPr/>
              <a:t>‹#›</a:t>
            </a:fld>
            <a:endParaRPr lang="en-US"/>
          </a:p>
        </p:txBody>
      </p:sp>
    </p:spTree>
  </p:cSld>
  <p:clrMapOvr>
    <a:masterClrMapping/>
  </p:clrMapOvr>
  <p:transition>
    <p:zoom/>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8300" y="234950"/>
            <a:ext cx="2197100" cy="228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2238" y="234950"/>
            <a:ext cx="6443662" cy="228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B7789B0-8D61-4C00-B7AC-CF8C22530C96}" type="slidenum">
              <a:rPr lang="en-US"/>
              <a:pPr/>
              <a:t>‹#›</a:t>
            </a:fld>
            <a:endParaRPr lang="en-US"/>
          </a:p>
        </p:txBody>
      </p:sp>
    </p:spTree>
  </p:cSld>
  <p:clrMapOvr>
    <a:masterClrMapping/>
  </p:clrMapOvr>
  <p:transition>
    <p:zoom/>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238" y="234950"/>
            <a:ext cx="8793162" cy="2889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2238" y="1298575"/>
            <a:ext cx="8793162" cy="1222375"/>
          </a:xfrm>
        </p:spPr>
        <p:txBody>
          <a:bodyPr/>
          <a:lstStyle/>
          <a:p>
            <a:endParaRPr lang="en-US"/>
          </a:p>
        </p:txBody>
      </p:sp>
      <p:sp>
        <p:nvSpPr>
          <p:cNvPr id="4" name="Footer Placeholder 3"/>
          <p:cNvSpPr>
            <a:spLocks noGrp="1"/>
          </p:cNvSpPr>
          <p:nvPr>
            <p:ph type="ftr" sz="quarter" idx="10"/>
          </p:nvPr>
        </p:nvSpPr>
        <p:spPr>
          <a:xfrm>
            <a:off x="8620125" y="36513"/>
            <a:ext cx="295275" cy="122237"/>
          </a:xfrm>
        </p:spPr>
        <p:txBody>
          <a:bodyPr/>
          <a:lstStyle>
            <a:lvl1pPr>
              <a:defRPr/>
            </a:lvl1pPr>
          </a:lstStyle>
          <a:p>
            <a:endParaRPr lang="de-DE"/>
          </a:p>
        </p:txBody>
      </p:sp>
      <p:sp>
        <p:nvSpPr>
          <p:cNvPr id="5" name="Slide Number Placeholder 4"/>
          <p:cNvSpPr>
            <a:spLocks noGrp="1"/>
          </p:cNvSpPr>
          <p:nvPr>
            <p:ph type="sldNum" sz="quarter" idx="11"/>
          </p:nvPr>
        </p:nvSpPr>
        <p:spPr>
          <a:xfrm>
            <a:off x="7010400" y="6643688"/>
            <a:ext cx="1905000" cy="182562"/>
          </a:xfrm>
        </p:spPr>
        <p:txBody>
          <a:bodyPr/>
          <a:lstStyle>
            <a:lvl1pPr>
              <a:defRPr/>
            </a:lvl1pPr>
          </a:lstStyle>
          <a:p>
            <a:fld id="{668D8EAB-A523-4BEE-BF0C-2861E70A5951}" type="slidenum">
              <a:rPr lang="en-US"/>
              <a:pPr/>
              <a:t>‹#›</a:t>
            </a:fld>
            <a:endParaRPr lang="en-US"/>
          </a:p>
        </p:txBody>
      </p:sp>
    </p:spTree>
  </p:cSld>
  <p:clrMapOvr>
    <a:masterClrMapping/>
  </p:clrMapOvr>
  <p:transition>
    <p:zoom/>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F03E32A1-09B7-4C1C-B0A0-08163D90A171}" type="slidenum">
              <a:rPr lang="en-US"/>
              <a:pPr/>
              <a:t>‹#›</a:t>
            </a:fld>
            <a:endParaRPr lang="en-US"/>
          </a:p>
        </p:txBody>
      </p:sp>
    </p:spTree>
  </p:cSld>
  <p:clrMapOvr>
    <a:masterClrMapping/>
  </p:clrMapOvr>
  <p:transition>
    <p:zoom/>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de-DE"/>
          </a:p>
        </p:txBody>
      </p:sp>
      <p:sp>
        <p:nvSpPr>
          <p:cNvPr id="5" name="Slide Number Placeholder 4"/>
          <p:cNvSpPr>
            <a:spLocks noGrp="1"/>
          </p:cNvSpPr>
          <p:nvPr>
            <p:ph type="sldNum" sz="quarter" idx="11"/>
          </p:nvPr>
        </p:nvSpPr>
        <p:spPr/>
        <p:txBody>
          <a:bodyPr/>
          <a:lstStyle>
            <a:lvl1pPr>
              <a:defRPr/>
            </a:lvl1pPr>
          </a:lstStyle>
          <a:p>
            <a:fld id="{681C0EFA-C03E-4277-874F-29949C03C9E4}" type="slidenum">
              <a:rPr lang="en-US"/>
              <a:pPr/>
              <a:t>‹#›</a:t>
            </a:fld>
            <a:endParaRPr lang="en-US"/>
          </a:p>
        </p:txBody>
      </p:sp>
    </p:spTree>
  </p:cSld>
  <p:clrMapOvr>
    <a:masterClrMapping/>
  </p:clrMapOvr>
  <p:transition>
    <p:zoom/>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2238" y="1298575"/>
            <a:ext cx="4319587"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4225" y="1298575"/>
            <a:ext cx="4321175" cy="122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F1B3DFF9-4B26-4D27-939B-7CB3FE961A9D}" type="slidenum">
              <a:rPr lang="en-US"/>
              <a:pPr/>
              <a:t>‹#›</a:t>
            </a:fld>
            <a:endParaRPr lang="en-US"/>
          </a:p>
        </p:txBody>
      </p:sp>
    </p:spTree>
  </p:cSld>
  <p:clrMapOvr>
    <a:masterClrMapping/>
  </p:clrMapOvr>
  <p:transition>
    <p:zoom/>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de-DE"/>
          </a:p>
        </p:txBody>
      </p:sp>
      <p:sp>
        <p:nvSpPr>
          <p:cNvPr id="8" name="Slide Number Placeholder 7"/>
          <p:cNvSpPr>
            <a:spLocks noGrp="1"/>
          </p:cNvSpPr>
          <p:nvPr>
            <p:ph type="sldNum" sz="quarter" idx="11"/>
          </p:nvPr>
        </p:nvSpPr>
        <p:spPr/>
        <p:txBody>
          <a:bodyPr/>
          <a:lstStyle>
            <a:lvl1pPr>
              <a:defRPr/>
            </a:lvl1pPr>
          </a:lstStyle>
          <a:p>
            <a:fld id="{D8F87C05-814A-4A76-8BCF-90A1C3499E1A}" type="slidenum">
              <a:rPr lang="en-US"/>
              <a:pPr/>
              <a:t>‹#›</a:t>
            </a:fld>
            <a:endParaRPr lang="en-US"/>
          </a:p>
        </p:txBody>
      </p:sp>
    </p:spTree>
  </p:cSld>
  <p:clrMapOvr>
    <a:masterClrMapping/>
  </p:clrMapOvr>
  <p:transition>
    <p:zoom/>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de-DE"/>
          </a:p>
        </p:txBody>
      </p:sp>
      <p:sp>
        <p:nvSpPr>
          <p:cNvPr id="4" name="Slide Number Placeholder 3"/>
          <p:cNvSpPr>
            <a:spLocks noGrp="1"/>
          </p:cNvSpPr>
          <p:nvPr>
            <p:ph type="sldNum" sz="quarter" idx="11"/>
          </p:nvPr>
        </p:nvSpPr>
        <p:spPr/>
        <p:txBody>
          <a:bodyPr/>
          <a:lstStyle>
            <a:lvl1pPr>
              <a:defRPr/>
            </a:lvl1pPr>
          </a:lstStyle>
          <a:p>
            <a:fld id="{5AB9A6F1-46A1-49F9-A22A-C5D2EC32C5E2}" type="slidenum">
              <a:rPr lang="en-US"/>
              <a:pPr/>
              <a:t>‹#›</a:t>
            </a:fld>
            <a:endParaRPr lang="en-US"/>
          </a:p>
        </p:txBody>
      </p:sp>
    </p:spTree>
  </p:cSld>
  <p:clrMapOvr>
    <a:masterClrMapping/>
  </p:clrMapOvr>
  <p:transition>
    <p:zoom/>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de-DE"/>
          </a:p>
        </p:txBody>
      </p:sp>
      <p:sp>
        <p:nvSpPr>
          <p:cNvPr id="3" name="Slide Number Placeholder 2"/>
          <p:cNvSpPr>
            <a:spLocks noGrp="1"/>
          </p:cNvSpPr>
          <p:nvPr>
            <p:ph type="sldNum" sz="quarter" idx="11"/>
          </p:nvPr>
        </p:nvSpPr>
        <p:spPr/>
        <p:txBody>
          <a:bodyPr/>
          <a:lstStyle>
            <a:lvl1pPr>
              <a:defRPr/>
            </a:lvl1pPr>
          </a:lstStyle>
          <a:p>
            <a:fld id="{FEDFAEEB-3857-405E-A1A7-BCE9084F7069}" type="slidenum">
              <a:rPr lang="en-US"/>
              <a:pPr/>
              <a:t>‹#›</a:t>
            </a:fld>
            <a:endParaRPr lang="en-US"/>
          </a:p>
        </p:txBody>
      </p:sp>
    </p:spTree>
  </p:cSld>
  <p:clrMapOvr>
    <a:masterClrMapping/>
  </p:clrMapOvr>
  <p:transition>
    <p:zoom/>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C7135052-BAF0-44EF-919D-CC86BAD73BBF}" type="slidenum">
              <a:rPr lang="en-US"/>
              <a:pPr/>
              <a:t>‹#›</a:t>
            </a:fld>
            <a:endParaRPr lang="en-US"/>
          </a:p>
        </p:txBody>
      </p:sp>
    </p:spTree>
  </p:cSld>
  <p:clrMapOvr>
    <a:masterClrMapping/>
  </p:clrMapOvr>
  <p:transition>
    <p:zoom/>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de-DE"/>
          </a:p>
        </p:txBody>
      </p:sp>
      <p:sp>
        <p:nvSpPr>
          <p:cNvPr id="6" name="Slide Number Placeholder 5"/>
          <p:cNvSpPr>
            <a:spLocks noGrp="1"/>
          </p:cNvSpPr>
          <p:nvPr>
            <p:ph type="sldNum" sz="quarter" idx="11"/>
          </p:nvPr>
        </p:nvSpPr>
        <p:spPr/>
        <p:txBody>
          <a:bodyPr/>
          <a:lstStyle>
            <a:lvl1pPr>
              <a:defRPr/>
            </a:lvl1pPr>
          </a:lstStyle>
          <a:p>
            <a:fld id="{2301E792-D8C7-4C32-B22F-51D2B1A07AA1}" type="slidenum">
              <a:rPr lang="en-US"/>
              <a:pPr/>
              <a:t>‹#›</a:t>
            </a:fld>
            <a:endParaRPr lang="en-US"/>
          </a:p>
        </p:txBody>
      </p:sp>
    </p:spTree>
  </p:cSld>
  <p:clrMapOvr>
    <a:masterClrMapping/>
  </p:clrMapOvr>
  <p:transition>
    <p:zoom/>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doc id"/>
          <p:cNvSpPr>
            <a:spLocks noGrp="1" noChangeArrowheads="1"/>
          </p:cNvSpPr>
          <p:nvPr>
            <p:ph type="ftr" sz="quarter" idx="3"/>
          </p:nvPr>
        </p:nvSpPr>
        <p:spPr bwMode="auto">
          <a:xfrm>
            <a:off x="8620125" y="36513"/>
            <a:ext cx="295275" cy="122237"/>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r" defTabSz="912813">
              <a:spcBef>
                <a:spcPct val="0"/>
              </a:spcBef>
              <a:defRPr sz="800" b="0">
                <a:solidFill>
                  <a:srgbClr val="000000"/>
                </a:solidFill>
              </a:defRPr>
            </a:lvl1pPr>
          </a:lstStyle>
          <a:p>
            <a:endParaRPr lang="de-DE"/>
          </a:p>
        </p:txBody>
      </p:sp>
      <p:sp>
        <p:nvSpPr>
          <p:cNvPr id="1030" name="pg num"/>
          <p:cNvSpPr>
            <a:spLocks noGrp="1" noChangeArrowheads="1"/>
          </p:cNvSpPr>
          <p:nvPr>
            <p:ph type="sldNum" sz="quarter" idx="4"/>
          </p:nvPr>
        </p:nvSpPr>
        <p:spPr bwMode="auto">
          <a:xfrm>
            <a:off x="7010400" y="6643688"/>
            <a:ext cx="1905000" cy="18256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12813">
              <a:spcBef>
                <a:spcPct val="0"/>
              </a:spcBef>
              <a:defRPr sz="1200" b="0">
                <a:solidFill>
                  <a:srgbClr val="000000"/>
                </a:solidFill>
              </a:defRPr>
            </a:lvl1pPr>
          </a:lstStyle>
          <a:p>
            <a:fld id="{1CDDB7EC-155D-49CB-98A3-52828F384662}" type="slidenum">
              <a:rPr lang="en-US"/>
              <a:pPr/>
              <a:t>‹#›</a:t>
            </a:fld>
            <a:endParaRPr lang="en-US"/>
          </a:p>
        </p:txBody>
      </p:sp>
      <p:sp>
        <p:nvSpPr>
          <p:cNvPr id="1026" name="Rectangle 2"/>
          <p:cNvSpPr>
            <a:spLocks noGrp="1" noChangeArrowheads="1"/>
          </p:cNvSpPr>
          <p:nvPr>
            <p:ph type="title"/>
          </p:nvPr>
        </p:nvSpPr>
        <p:spPr bwMode="auto">
          <a:xfrm>
            <a:off x="122238" y="234950"/>
            <a:ext cx="8793162" cy="28892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22238" y="1298575"/>
            <a:ext cx="8793162" cy="12223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96" name="McK Slide Elements"/>
          <p:cNvGrpSpPr>
            <a:grpSpLocks/>
          </p:cNvGrpSpPr>
          <p:nvPr/>
        </p:nvGrpSpPr>
        <p:grpSpPr bwMode="auto">
          <a:xfrm>
            <a:off x="122238" y="542925"/>
            <a:ext cx="8793162" cy="6288088"/>
            <a:chOff x="77" y="342"/>
            <a:chExt cx="5539" cy="3961"/>
          </a:xfrm>
        </p:grpSpPr>
        <p:sp>
          <p:nvSpPr>
            <p:cNvPr id="1032" name="McK Measure" hidden="1"/>
            <p:cNvSpPr txBox="1">
              <a:spLocks noChangeArrowheads="1"/>
            </p:cNvSpPr>
            <p:nvPr userDrawn="1"/>
          </p:nvSpPr>
          <p:spPr bwMode="auto">
            <a:xfrm>
              <a:off x="77" y="342"/>
              <a:ext cx="5539" cy="157"/>
            </a:xfrm>
            <a:prstGeom prst="rect">
              <a:avLst/>
            </a:prstGeom>
            <a:noFill/>
            <a:ln w="9525">
              <a:noFill/>
              <a:miter lim="800000"/>
              <a:headEnd/>
              <a:tailEnd/>
            </a:ln>
            <a:effectLst/>
          </p:spPr>
          <p:txBody>
            <a:bodyPr lIns="0" tIns="0" rIns="0" bIns="0">
              <a:spAutoFit/>
            </a:bodyPr>
            <a:lstStyle/>
            <a:p>
              <a:pPr algn="l" defTabSz="912813">
                <a:spcBef>
                  <a:spcPct val="0"/>
                </a:spcBef>
              </a:pPr>
              <a:r>
                <a:rPr lang="en-US" b="0"/>
                <a:t>Unit of measure</a:t>
              </a:r>
            </a:p>
          </p:txBody>
        </p:sp>
        <p:sp>
          <p:nvSpPr>
            <p:cNvPr id="1033" name="McK Footnote" hidden="1"/>
            <p:cNvSpPr txBox="1">
              <a:spLocks noChangeArrowheads="1"/>
            </p:cNvSpPr>
            <p:nvPr userDrawn="1"/>
          </p:nvSpPr>
          <p:spPr bwMode="auto">
            <a:xfrm>
              <a:off x="81" y="4045"/>
              <a:ext cx="5249" cy="258"/>
            </a:xfrm>
            <a:prstGeom prst="rect">
              <a:avLst/>
            </a:prstGeom>
            <a:noFill/>
            <a:ln w="9525">
              <a:noFill/>
              <a:miter lim="800000"/>
              <a:headEnd/>
              <a:tailEnd/>
            </a:ln>
            <a:effectLst/>
          </p:spPr>
          <p:txBody>
            <a:bodyPr lIns="0" tIns="0" rIns="0" bIns="0">
              <a:spAutoFit/>
            </a:bodyPr>
            <a:lstStyle/>
            <a:p>
              <a:pPr marL="585788" indent="-585788" algn="l" defTabSz="912813">
                <a:spcBef>
                  <a:spcPct val="0"/>
                </a:spcBef>
                <a:tabLst>
                  <a:tab pos="544513" algn="r"/>
                </a:tabLst>
              </a:pPr>
              <a:r>
                <a:rPr lang="en-US" sz="1200" b="0">
                  <a:solidFill>
                    <a:srgbClr val="000000"/>
                  </a:solidFill>
                </a:rPr>
                <a:t>	*	Footnote</a:t>
              </a:r>
            </a:p>
            <a:p>
              <a:pPr marL="585788" indent="-585788" algn="l" defTabSz="912813">
                <a:spcBef>
                  <a:spcPct val="20000"/>
                </a:spcBef>
                <a:tabLst>
                  <a:tab pos="544513" algn="r"/>
                </a:tabLst>
              </a:pPr>
              <a:r>
                <a:rPr lang="en-US" sz="1200" b="0">
                  <a:solidFill>
                    <a:srgbClr val="000000"/>
                  </a:solidFill>
                </a:rPr>
                <a:t>	Quelle:	Source</a:t>
              </a:r>
            </a:p>
          </p:txBody>
        </p:sp>
      </p:grpSp>
      <p:grpSp>
        <p:nvGrpSpPr>
          <p:cNvPr id="1082" name="McK Legende" hidden="1"/>
          <p:cNvGrpSpPr>
            <a:grpSpLocks/>
          </p:cNvGrpSpPr>
          <p:nvPr/>
        </p:nvGrpSpPr>
        <p:grpSpPr bwMode="auto">
          <a:xfrm>
            <a:off x="7839075" y="700088"/>
            <a:ext cx="1081088" cy="696912"/>
            <a:chOff x="4839" y="432"/>
            <a:chExt cx="668" cy="430"/>
          </a:xfrm>
        </p:grpSpPr>
        <p:sp>
          <p:nvSpPr>
            <p:cNvPr id="1067" name="Rectangle 43" hidden="1"/>
            <p:cNvSpPr>
              <a:spLocks noChangeArrowheads="1"/>
            </p:cNvSpPr>
            <p:nvPr/>
          </p:nvSpPr>
          <p:spPr bwMode="auto">
            <a:xfrm>
              <a:off x="4839" y="445"/>
              <a:ext cx="227" cy="113"/>
            </a:xfrm>
            <a:prstGeom prst="rect">
              <a:avLst/>
            </a:prstGeom>
            <a:solidFill>
              <a:schemeClr val="accent1"/>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68" name="Rectangle 44" hidden="1"/>
            <p:cNvSpPr>
              <a:spLocks noChangeArrowheads="1"/>
            </p:cNvSpPr>
            <p:nvPr/>
          </p:nvSpPr>
          <p:spPr bwMode="auto">
            <a:xfrm>
              <a:off x="5135" y="432"/>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69" name="Rectangle 45" hidden="1"/>
            <p:cNvSpPr>
              <a:spLocks noChangeArrowheads="1"/>
            </p:cNvSpPr>
            <p:nvPr/>
          </p:nvSpPr>
          <p:spPr bwMode="auto">
            <a:xfrm>
              <a:off x="5135" y="580"/>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0" name="Rectangle 46" hidden="1"/>
            <p:cNvSpPr>
              <a:spLocks noChangeArrowheads="1"/>
            </p:cNvSpPr>
            <p:nvPr/>
          </p:nvSpPr>
          <p:spPr bwMode="auto">
            <a:xfrm>
              <a:off x="5135" y="728"/>
              <a:ext cx="372" cy="134"/>
            </a:xfrm>
            <a:prstGeom prst="rect">
              <a:avLst/>
            </a:prstGeom>
            <a:noFill/>
            <a:ln w="9525">
              <a:noFill/>
              <a:miter lim="800000"/>
              <a:headEnd/>
              <a:tailEnd/>
            </a:ln>
            <a:effectLst/>
          </p:spPr>
          <p:txBody>
            <a:bodyPr wrap="none" lIns="0" tIns="0" rIns="0" bIns="0"/>
            <a:lstStyle/>
            <a:p>
              <a:pPr algn="l" defTabSz="892175" eaLnBrk="0" hangingPunct="0">
                <a:spcBef>
                  <a:spcPct val="0"/>
                </a:spcBef>
              </a:pPr>
              <a:r>
                <a:rPr lang="en-US" sz="1400" b="0"/>
                <a:t>Legend</a:t>
              </a:r>
            </a:p>
          </p:txBody>
        </p:sp>
        <p:sp>
          <p:nvSpPr>
            <p:cNvPr id="1071" name="Rectangle 47" hidden="1"/>
            <p:cNvSpPr>
              <a:spLocks noChangeArrowheads="1"/>
            </p:cNvSpPr>
            <p:nvPr/>
          </p:nvSpPr>
          <p:spPr bwMode="auto">
            <a:xfrm>
              <a:off x="4839" y="595"/>
              <a:ext cx="227" cy="113"/>
            </a:xfrm>
            <a:prstGeom prst="rect">
              <a:avLst/>
            </a:prstGeom>
            <a:solidFill>
              <a:schemeClr val="accent2"/>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sp>
          <p:nvSpPr>
            <p:cNvPr id="1072" name="Rectangle 48" hidden="1"/>
            <p:cNvSpPr>
              <a:spLocks noChangeArrowheads="1"/>
            </p:cNvSpPr>
            <p:nvPr/>
          </p:nvSpPr>
          <p:spPr bwMode="auto">
            <a:xfrm>
              <a:off x="4839" y="738"/>
              <a:ext cx="227" cy="113"/>
            </a:xfrm>
            <a:prstGeom prst="rect">
              <a:avLst/>
            </a:prstGeom>
            <a:solidFill>
              <a:schemeClr val="hlink"/>
            </a:solidFill>
            <a:ln w="9525">
              <a:solidFill>
                <a:schemeClr val="tx1"/>
              </a:solidFill>
              <a:miter lim="800000"/>
              <a:headEnd/>
              <a:tailEnd/>
            </a:ln>
            <a:effectLst/>
          </p:spPr>
          <p:txBody>
            <a:bodyPr wrap="none" lIns="0" tIns="0" rIns="0" bIns="0"/>
            <a:lstStyle/>
            <a:p>
              <a:pPr algn="l" defTabSz="933450">
                <a:spcBef>
                  <a:spcPct val="0"/>
                </a:spcBef>
              </a:pPr>
              <a:endParaRPr lang="de-DE" b="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zoom/>
    <p:sndAc>
      <p:endSnd/>
    </p:sndAc>
  </p:transition>
  <p:hf hdr="0" ftr="0" dt="0"/>
  <p:txStyles>
    <p:title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p:titleStyle>
    <p:bodyStyle>
      <a:lvl1pPr algn="l" defTabSz="912813" rtl="0" fontAlgn="base">
        <a:spcBef>
          <a:spcPct val="0"/>
        </a:spcBef>
        <a:spcAft>
          <a:spcPct val="0"/>
        </a:spcAft>
        <a:buSzPct val="120000"/>
        <a:defRPr sz="1600">
          <a:solidFill>
            <a:schemeClr val="tx1"/>
          </a:solidFill>
          <a:latin typeface="+mn-lt"/>
          <a:ea typeface="+mn-ea"/>
          <a:cs typeface="+mn-cs"/>
        </a:defRPr>
      </a:lvl1pPr>
      <a:lvl2pPr marL="147638" indent="-146050" algn="l" defTabSz="912813" rtl="0" fontAlgn="base">
        <a:spcBef>
          <a:spcPct val="0"/>
        </a:spcBef>
        <a:spcAft>
          <a:spcPct val="0"/>
        </a:spcAft>
        <a:buSzPct val="120000"/>
        <a:buChar char="•"/>
        <a:defRPr sz="1600">
          <a:solidFill>
            <a:schemeClr val="tx1"/>
          </a:solidFill>
          <a:latin typeface="+mn-lt"/>
        </a:defRPr>
      </a:lvl2pPr>
      <a:lvl3pPr marL="301625" indent="-152400" algn="l" defTabSz="912813" rtl="0" fontAlgn="base">
        <a:spcBef>
          <a:spcPct val="0"/>
        </a:spcBef>
        <a:spcAft>
          <a:spcPct val="0"/>
        </a:spcAft>
        <a:buChar char="–"/>
        <a:defRPr sz="1600">
          <a:solidFill>
            <a:schemeClr val="tx1"/>
          </a:solidFill>
          <a:latin typeface="+mn-lt"/>
        </a:defRPr>
      </a:lvl3pPr>
      <a:lvl4pPr marL="441325" indent="-138113" algn="l" defTabSz="912813" rtl="0" fontAlgn="base">
        <a:spcBef>
          <a:spcPct val="0"/>
        </a:spcBef>
        <a:spcAft>
          <a:spcPct val="0"/>
        </a:spcAft>
        <a:buSzPct val="89000"/>
        <a:buChar char="•"/>
        <a:defRPr sz="1600">
          <a:solidFill>
            <a:schemeClr val="tx1"/>
          </a:solidFill>
          <a:latin typeface="+mn-lt"/>
        </a:defRPr>
      </a:lvl4pPr>
      <a:lvl5pPr marL="593725" indent="-150813" algn="l" defTabSz="912813" rtl="0" fontAlgn="base">
        <a:spcBef>
          <a:spcPct val="0"/>
        </a:spcBef>
        <a:spcAft>
          <a:spcPct val="0"/>
        </a:spcAft>
        <a:buSzPct val="75000"/>
        <a:buChar char="–"/>
        <a:defRPr sz="1600">
          <a:solidFill>
            <a:schemeClr val="tx1"/>
          </a:solidFill>
          <a:latin typeface="+mn-lt"/>
        </a:defRPr>
      </a:lvl5pPr>
      <a:lvl6pPr marL="1050925" indent="-150813" algn="l" defTabSz="912813" rtl="0" fontAlgn="base">
        <a:spcBef>
          <a:spcPct val="0"/>
        </a:spcBef>
        <a:spcAft>
          <a:spcPct val="0"/>
        </a:spcAft>
        <a:buSzPct val="75000"/>
        <a:buChar char="–"/>
        <a:defRPr sz="1600">
          <a:solidFill>
            <a:schemeClr val="tx1"/>
          </a:solidFill>
          <a:latin typeface="+mn-lt"/>
        </a:defRPr>
      </a:lvl6pPr>
      <a:lvl7pPr marL="1508125" indent="-150813" algn="l" defTabSz="912813" rtl="0" fontAlgn="base">
        <a:spcBef>
          <a:spcPct val="0"/>
        </a:spcBef>
        <a:spcAft>
          <a:spcPct val="0"/>
        </a:spcAft>
        <a:buSzPct val="75000"/>
        <a:buChar char="–"/>
        <a:defRPr sz="1600">
          <a:solidFill>
            <a:schemeClr val="tx1"/>
          </a:solidFill>
          <a:latin typeface="+mn-lt"/>
        </a:defRPr>
      </a:lvl7pPr>
      <a:lvl8pPr marL="1965325" indent="-150813" algn="l" defTabSz="912813" rtl="0" fontAlgn="base">
        <a:spcBef>
          <a:spcPct val="0"/>
        </a:spcBef>
        <a:spcAft>
          <a:spcPct val="0"/>
        </a:spcAft>
        <a:buSzPct val="75000"/>
        <a:buChar char="–"/>
        <a:defRPr sz="1600">
          <a:solidFill>
            <a:schemeClr val="tx1"/>
          </a:solidFill>
          <a:latin typeface="+mn-lt"/>
        </a:defRPr>
      </a:lvl8pPr>
      <a:lvl9pPr marL="2422525" indent="-150813" algn="l" defTabSz="912813" rtl="0" fontAlgn="base">
        <a:spcBef>
          <a:spcPct val="0"/>
        </a:spcBef>
        <a:spcAft>
          <a:spcPct val="0"/>
        </a:spcAft>
        <a:buSzPct val="75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bgr.com/2016/02/10/netflix-ratings-what-they-mean-how-they-work/"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emf"/><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7.wmf"/></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5.wmf"/><Relationship Id="rId5" Type="http://schemas.openxmlformats.org/officeDocument/2006/relationships/oleObject" Target="../embeddings/oleObject13.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15.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1.xml"/><Relationship Id="rId7"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60.wmf"/><Relationship Id="rId5" Type="http://schemas.openxmlformats.org/officeDocument/2006/relationships/image" Target="../media/image61.emf"/><Relationship Id="rId10" Type="http://schemas.openxmlformats.org/officeDocument/2006/relationships/oleObject" Target="../embeddings/oleObject18.bin"/><Relationship Id="rId4" Type="http://schemas.openxmlformats.org/officeDocument/2006/relationships/image" Target="../media/image53.emf"/><Relationship Id="rId9" Type="http://schemas.openxmlformats.org/officeDocument/2006/relationships/image" Target="../media/image59.w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2.xml"/><Relationship Id="rId7"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0.bin"/><Relationship Id="rId11" Type="http://schemas.openxmlformats.org/officeDocument/2006/relationships/image" Target="../media/image62.wmf"/><Relationship Id="rId5" Type="http://schemas.openxmlformats.org/officeDocument/2006/relationships/image" Target="../media/image58.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0.wmf"/></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66.wmf"/><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10.bin"/><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m/imgres?imgurl&amp;imgrefurl=http://www.huffingtonpost.com/2013/12/27/netflix-expiring-january-1_n_4508560.html&amp;h=0&amp;w=0&amp;tbnid=kpLiF6PlOPvqmM&amp;zoom=1&amp;tbnh=159&amp;tbnw=318&amp;docid=-wltBUaA1RkElM&amp;tbm=isch&amp;ei=Y8Q2VNbHD6Po8QG14oHwDQ&amp;ved=0CAcQsCUoAQ"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1"/>
          </p:nvPr>
        </p:nvSpPr>
        <p:spPr/>
        <p:txBody>
          <a:bodyPr/>
          <a:lstStyle/>
          <a:p>
            <a:fld id="{46EFBA6B-8A48-446C-8018-7426BB72D1CE}" type="slidenum">
              <a:rPr lang="en-US"/>
              <a:pPr/>
              <a:t>0</a:t>
            </a:fld>
            <a:endParaRPr lang="en-US"/>
          </a:p>
        </p:txBody>
      </p:sp>
      <p:sp>
        <p:nvSpPr>
          <p:cNvPr id="1074178" name="Rectangle 2"/>
          <p:cNvSpPr>
            <a:spLocks noChangeArrowheads="1"/>
          </p:cNvSpPr>
          <p:nvPr/>
        </p:nvSpPr>
        <p:spPr bwMode="invGray">
          <a:xfrm>
            <a:off x="1131888" y="914401"/>
            <a:ext cx="6889750" cy="4422207"/>
          </a:xfrm>
          <a:prstGeom prst="rect">
            <a:avLst/>
          </a:prstGeom>
          <a:gradFill rotWithShape="0">
            <a:gsLst>
              <a:gs pos="0">
                <a:schemeClr val="accent1"/>
              </a:gs>
              <a:gs pos="100000">
                <a:schemeClr val="accent1">
                  <a:gamma/>
                  <a:tint val="83529"/>
                  <a:invGamma/>
                </a:schemeClr>
              </a:gs>
            </a:gsLst>
            <a:lin ang="5400000" scaled="1"/>
          </a:gradFill>
          <a:ln w="9525">
            <a:noFill/>
            <a:miter lim="800000"/>
            <a:headEnd/>
            <a:tailEnd/>
          </a:ln>
          <a:effectLst/>
        </p:spPr>
        <p:txBody>
          <a:bodyPr wrap="none" lIns="93286" tIns="46643" rIns="93286" bIns="46643" anchor="ctr"/>
          <a:lstStyle/>
          <a:p>
            <a:pPr defTabSz="933450">
              <a:spcBef>
                <a:spcPct val="0"/>
              </a:spcBef>
            </a:pPr>
            <a:endParaRPr lang="de-DE" sz="1200" b="0"/>
          </a:p>
        </p:txBody>
      </p:sp>
      <p:sp>
        <p:nvSpPr>
          <p:cNvPr id="1074180" name="Rectangle 4"/>
          <p:cNvSpPr>
            <a:spLocks noChangeArrowheads="1"/>
          </p:cNvSpPr>
          <p:nvPr/>
        </p:nvSpPr>
        <p:spPr bwMode="auto">
          <a:xfrm>
            <a:off x="7331075" y="0"/>
            <a:ext cx="1611313" cy="219075"/>
          </a:xfrm>
          <a:prstGeom prst="rect">
            <a:avLst/>
          </a:prstGeom>
          <a:solidFill>
            <a:schemeClr val="bg1"/>
          </a:solidFill>
          <a:ln w="9525">
            <a:solidFill>
              <a:schemeClr val="bg1"/>
            </a:solidFill>
            <a:miter lim="800000"/>
            <a:headEnd/>
            <a:tailEnd/>
          </a:ln>
          <a:effectLst/>
        </p:spPr>
        <p:txBody>
          <a:bodyPr wrap="none" lIns="93286" tIns="46643" rIns="93286" bIns="46643" anchor="ctr"/>
          <a:lstStyle/>
          <a:p>
            <a:pPr defTabSz="933450">
              <a:spcBef>
                <a:spcPct val="0"/>
              </a:spcBef>
            </a:pPr>
            <a:endParaRPr lang="de-DE" sz="1200" b="0"/>
          </a:p>
        </p:txBody>
      </p:sp>
      <p:sp>
        <p:nvSpPr>
          <p:cNvPr id="1074181" name="Rectangle 5"/>
          <p:cNvSpPr>
            <a:spLocks noChangeArrowheads="1"/>
          </p:cNvSpPr>
          <p:nvPr/>
        </p:nvSpPr>
        <p:spPr bwMode="auto">
          <a:xfrm>
            <a:off x="8348663" y="6567488"/>
            <a:ext cx="795337" cy="290512"/>
          </a:xfrm>
          <a:prstGeom prst="rect">
            <a:avLst/>
          </a:prstGeom>
          <a:solidFill>
            <a:schemeClr val="bg1"/>
          </a:solidFill>
          <a:ln w="9525">
            <a:noFill/>
            <a:miter lim="800000"/>
            <a:headEnd/>
            <a:tailEnd/>
          </a:ln>
          <a:effectLst/>
        </p:spPr>
        <p:txBody>
          <a:bodyPr wrap="none" anchor="ctr"/>
          <a:lstStyle/>
          <a:p>
            <a:endParaRPr lang="en-US"/>
          </a:p>
        </p:txBody>
      </p:sp>
      <p:sp>
        <p:nvSpPr>
          <p:cNvPr id="8" name="Rectangle 3"/>
          <p:cNvSpPr>
            <a:spLocks noChangeArrowheads="1"/>
          </p:cNvSpPr>
          <p:nvPr/>
        </p:nvSpPr>
        <p:spPr bwMode="auto">
          <a:xfrm>
            <a:off x="1285505" y="914401"/>
            <a:ext cx="7314210" cy="2452725"/>
          </a:xfrm>
          <a:prstGeom prst="rect">
            <a:avLst/>
          </a:prstGeom>
          <a:noFill/>
          <a:ln w="9525">
            <a:noFill/>
            <a:miter lim="800000"/>
            <a:headEnd/>
            <a:tailEnd/>
          </a:ln>
          <a:effectLst/>
        </p:spPr>
        <p:txBody>
          <a:bodyPr wrap="square" lIns="0" tIns="41022" rIns="82045" bIns="41022">
            <a:spAutoFit/>
          </a:bodyPr>
          <a:lstStyle/>
          <a:p>
            <a:pPr algn="l" defTabSz="912813">
              <a:lnSpc>
                <a:spcPct val="110000"/>
              </a:lnSpc>
              <a:spcBef>
                <a:spcPct val="0"/>
              </a:spcBef>
            </a:pPr>
            <a:r>
              <a:rPr lang="en-US" sz="3200" dirty="0" smtClean="0">
                <a:solidFill>
                  <a:schemeClr val="tx2"/>
                </a:solidFill>
              </a:rPr>
              <a:t>MARKETING ANALYTICS </a:t>
            </a:r>
            <a:r>
              <a:rPr lang="en-US" sz="3200" dirty="0">
                <a:solidFill>
                  <a:schemeClr val="tx2"/>
                </a:solidFill>
              </a:rPr>
              <a:t>I</a:t>
            </a:r>
            <a:endParaRPr lang="en-US" sz="3200" dirty="0" smtClean="0">
              <a:solidFill>
                <a:schemeClr val="tx2"/>
              </a:solidFill>
            </a:endParaRPr>
          </a:p>
          <a:p>
            <a:pPr algn="l" defTabSz="912813">
              <a:lnSpc>
                <a:spcPct val="110000"/>
              </a:lnSpc>
              <a:spcBef>
                <a:spcPct val="0"/>
              </a:spcBef>
            </a:pPr>
            <a:endParaRPr lang="en-US" sz="1200" dirty="0" smtClean="0">
              <a:solidFill>
                <a:schemeClr val="tx2"/>
              </a:solidFill>
            </a:endParaRPr>
          </a:p>
          <a:p>
            <a:pPr algn="l" defTabSz="912813">
              <a:lnSpc>
                <a:spcPct val="110000"/>
              </a:lnSpc>
              <a:spcBef>
                <a:spcPct val="0"/>
              </a:spcBef>
            </a:pPr>
            <a:r>
              <a:rPr lang="en-US" sz="3200" dirty="0" smtClean="0">
                <a:solidFill>
                  <a:schemeClr val="tx2"/>
                </a:solidFill>
              </a:rPr>
              <a:t>SESSION </a:t>
            </a:r>
            <a:r>
              <a:rPr lang="en-US" sz="3200" dirty="0">
                <a:solidFill>
                  <a:schemeClr val="tx2"/>
                </a:solidFill>
              </a:rPr>
              <a:t>9</a:t>
            </a:r>
            <a:r>
              <a:rPr lang="en-US" sz="3200" dirty="0" smtClean="0">
                <a:solidFill>
                  <a:schemeClr val="tx2"/>
                </a:solidFill>
              </a:rPr>
              <a:t>:</a:t>
            </a:r>
          </a:p>
          <a:p>
            <a:pPr algn="l" defTabSz="912813">
              <a:lnSpc>
                <a:spcPct val="110000"/>
              </a:lnSpc>
              <a:spcBef>
                <a:spcPct val="0"/>
              </a:spcBef>
            </a:pPr>
            <a:r>
              <a:rPr lang="en-US" sz="3200" dirty="0" smtClean="0">
                <a:solidFill>
                  <a:schemeClr val="tx2"/>
                </a:solidFill>
              </a:rPr>
              <a:t>RECOMMENDATION SYSTEMS</a:t>
            </a:r>
          </a:p>
          <a:p>
            <a:pPr algn="l" defTabSz="912813">
              <a:lnSpc>
                <a:spcPct val="110000"/>
              </a:lnSpc>
              <a:spcBef>
                <a:spcPct val="0"/>
              </a:spcBef>
            </a:pPr>
            <a:endParaRPr lang="en-US" sz="3200" dirty="0">
              <a:solidFill>
                <a:schemeClr val="tx2"/>
              </a:solidFill>
            </a:endParaRPr>
          </a:p>
        </p:txBody>
      </p:sp>
      <p:sp>
        <p:nvSpPr>
          <p:cNvPr id="10" name="Rectangle 7"/>
          <p:cNvSpPr>
            <a:spLocks noChangeArrowheads="1"/>
          </p:cNvSpPr>
          <p:nvPr>
            <p:custDataLst>
              <p:tags r:id="rId1"/>
            </p:custDataLst>
          </p:nvPr>
        </p:nvSpPr>
        <p:spPr bwMode="auto">
          <a:xfrm>
            <a:off x="1285505" y="3308399"/>
            <a:ext cx="6100762" cy="1508105"/>
          </a:xfrm>
          <a:prstGeom prst="rect">
            <a:avLst/>
          </a:prstGeom>
          <a:noFill/>
          <a:ln w="9525">
            <a:noFill/>
            <a:miter lim="800000"/>
            <a:headEnd/>
            <a:tailEnd/>
          </a:ln>
          <a:effectLst/>
        </p:spPr>
        <p:txBody>
          <a:bodyPr lIns="0" tIns="0" rIns="0" bIns="0">
            <a:spAutoFit/>
          </a:bodyPr>
          <a:lstStyle/>
          <a:p>
            <a:pPr marL="342900" indent="-342900" algn="l" defTabSz="912813">
              <a:spcBef>
                <a:spcPct val="0"/>
              </a:spcBef>
              <a:buSzPct val="120000"/>
            </a:pPr>
            <a:endParaRPr lang="en-US" sz="2000" b="0" dirty="0"/>
          </a:p>
          <a:p>
            <a:pPr marL="342900" indent="-342900" algn="l" defTabSz="912813">
              <a:lnSpc>
                <a:spcPct val="130000"/>
              </a:lnSpc>
              <a:spcBef>
                <a:spcPct val="0"/>
              </a:spcBef>
              <a:buSzPct val="120000"/>
            </a:pPr>
            <a:r>
              <a:rPr lang="en-US" sz="2000" b="0" i="1" dirty="0" smtClean="0"/>
              <a:t>Professor </a:t>
            </a:r>
            <a:r>
              <a:rPr lang="en-US" sz="2000" b="0" i="1" dirty="0" err="1" smtClean="0"/>
              <a:t>Sonnier</a:t>
            </a:r>
            <a:endParaRPr lang="en-US" sz="2000" b="0" i="1" dirty="0" smtClean="0"/>
          </a:p>
          <a:p>
            <a:pPr marL="342900" indent="-342900" algn="l" defTabSz="912813">
              <a:lnSpc>
                <a:spcPct val="130000"/>
              </a:lnSpc>
              <a:spcBef>
                <a:spcPct val="0"/>
              </a:spcBef>
              <a:buSzPct val="120000"/>
            </a:pPr>
            <a:r>
              <a:rPr lang="en-US" sz="2000" b="0" i="1" dirty="0" smtClean="0"/>
              <a:t>Texas MSBA Program</a:t>
            </a:r>
          </a:p>
          <a:p>
            <a:pPr marL="342900" indent="-342900" algn="l" defTabSz="912813">
              <a:lnSpc>
                <a:spcPct val="130000"/>
              </a:lnSpc>
              <a:spcBef>
                <a:spcPct val="0"/>
              </a:spcBef>
              <a:buSzPct val="120000"/>
            </a:pPr>
            <a:r>
              <a:rPr lang="en-US" sz="2000" b="0" i="1" dirty="0" smtClean="0"/>
              <a:t>Fall </a:t>
            </a:r>
            <a:r>
              <a:rPr lang="en-US" sz="2000" b="0" i="1" dirty="0" smtClean="0"/>
              <a:t>2022</a:t>
            </a:r>
            <a:endParaRPr lang="en-US" sz="2000" b="0" i="1" dirty="0" smtClean="0"/>
          </a:p>
        </p:txBody>
      </p:sp>
    </p:spTree>
    <p:extLst>
      <p:ext uri="{BB962C8B-B14F-4D97-AF65-F5344CB8AC3E}">
        <p14:creationId xmlns:p14="http://schemas.microsoft.com/office/powerpoint/2010/main" val="589180169"/>
      </p:ext>
    </p:extLst>
  </p:cSld>
  <p:clrMapOvr>
    <a:masterClrMapping/>
  </p:clrMapOvr>
  <p:transition>
    <p:zoom/>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9</a:t>
            </a:fld>
            <a:endParaRPr lang="en-US"/>
          </a:p>
        </p:txBody>
      </p:sp>
      <p:sp>
        <p:nvSpPr>
          <p:cNvPr id="4" name="Rounded Rectangle 3"/>
          <p:cNvSpPr/>
          <p:nvPr/>
        </p:nvSpPr>
        <p:spPr bwMode="auto">
          <a:xfrm>
            <a:off x="1121229"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1583871" y="2724482"/>
            <a:ext cx="2100944" cy="1077218"/>
          </a:xfrm>
          <a:prstGeom prst="rect">
            <a:avLst/>
          </a:prstGeom>
          <a:noFill/>
        </p:spPr>
        <p:txBody>
          <a:bodyPr wrap="square" rtlCol="0">
            <a:spAutoFit/>
          </a:bodyPr>
          <a:lstStyle/>
          <a:p>
            <a:r>
              <a:rPr lang="en-US" u="sng" dirty="0" smtClean="0">
                <a:solidFill>
                  <a:schemeClr val="tx2"/>
                </a:solidFill>
              </a:rPr>
              <a:t>Revealed Preference Data</a:t>
            </a:r>
          </a:p>
          <a:p>
            <a:pPr marL="285750" indent="-285750">
              <a:buFont typeface="Arial" panose="020B0604020202020204" pitchFamily="34" charset="0"/>
              <a:buChar char="•"/>
            </a:pPr>
            <a:r>
              <a:rPr lang="en-US" b="0" i="1" dirty="0" smtClean="0">
                <a:solidFill>
                  <a:schemeClr val="tx2"/>
                </a:solidFill>
              </a:rPr>
              <a:t>What customers actually do</a:t>
            </a:r>
          </a:p>
        </p:txBody>
      </p:sp>
      <p:sp>
        <p:nvSpPr>
          <p:cNvPr id="6" name="Rounded Rectangle 5"/>
          <p:cNvSpPr/>
          <p:nvPr/>
        </p:nvSpPr>
        <p:spPr bwMode="auto">
          <a:xfrm>
            <a:off x="4942114" y="1632857"/>
            <a:ext cx="3026228" cy="3918857"/>
          </a:xfrm>
          <a:prstGeom prst="roundRect">
            <a:avLst/>
          </a:prstGeom>
          <a:solidFill>
            <a:srgbClr val="CCECFF"/>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5404756" y="2724482"/>
            <a:ext cx="2100944" cy="1323439"/>
          </a:xfrm>
          <a:prstGeom prst="rect">
            <a:avLst/>
          </a:prstGeom>
          <a:noFill/>
        </p:spPr>
        <p:txBody>
          <a:bodyPr wrap="square" rtlCol="0">
            <a:spAutoFit/>
          </a:bodyPr>
          <a:lstStyle/>
          <a:p>
            <a:r>
              <a:rPr lang="en-US" u="sng" dirty="0" smtClean="0">
                <a:solidFill>
                  <a:schemeClr val="tx2"/>
                </a:solidFill>
              </a:rPr>
              <a:t>Stated Preference Data</a:t>
            </a:r>
          </a:p>
          <a:p>
            <a:pPr marL="285750" indent="-285750">
              <a:buFont typeface="Arial" panose="020B0604020202020204" pitchFamily="34" charset="0"/>
              <a:buChar char="•"/>
            </a:pPr>
            <a:r>
              <a:rPr lang="en-US" b="0" i="1" dirty="0">
                <a:solidFill>
                  <a:schemeClr val="tx2"/>
                </a:solidFill>
              </a:rPr>
              <a:t>What customers </a:t>
            </a:r>
            <a:r>
              <a:rPr lang="en-US" b="0" i="1" dirty="0" smtClean="0">
                <a:solidFill>
                  <a:schemeClr val="tx2"/>
                </a:solidFill>
              </a:rPr>
              <a:t>say they will do</a:t>
            </a:r>
            <a:endParaRPr lang="en-US" b="0" i="1" dirty="0">
              <a:solidFill>
                <a:schemeClr val="tx2"/>
              </a:solidFill>
            </a:endParaRPr>
          </a:p>
          <a:p>
            <a:endParaRPr lang="en-US" u="sng" dirty="0" smtClean="0">
              <a:solidFill>
                <a:schemeClr val="tx2"/>
              </a:solidFill>
            </a:endParaRPr>
          </a:p>
        </p:txBody>
      </p:sp>
      <p:sp>
        <p:nvSpPr>
          <p:cNvPr id="11" name="Rectangle 2"/>
          <p:cNvSpPr>
            <a:spLocks noGrp="1" noChangeArrowheads="1"/>
          </p:cNvSpPr>
          <p:nvPr>
            <p:ph type="title"/>
          </p:nvPr>
        </p:nvSpPr>
        <p:spPr>
          <a:xfrm>
            <a:off x="122238" y="146300"/>
            <a:ext cx="8793162" cy="292388"/>
          </a:xfrm>
        </p:spPr>
        <p:txBody>
          <a:bodyPr/>
          <a:lstStyle/>
          <a:p>
            <a:r>
              <a:rPr lang="en-US" dirty="0" smtClean="0"/>
              <a:t>SEGMENTATION</a:t>
            </a:r>
            <a:endParaRPr lang="en-US" dirty="0"/>
          </a:p>
        </p:txBody>
      </p:sp>
      <p:sp>
        <p:nvSpPr>
          <p:cNvPr id="12"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Behavioral Bases for Segmentation</a:t>
            </a:r>
            <a:endParaRPr lang="en-US" sz="1800" i="1" dirty="0">
              <a:solidFill>
                <a:schemeClr val="tx2"/>
              </a:solidFill>
            </a:endParaRPr>
          </a:p>
        </p:txBody>
      </p:sp>
    </p:spTree>
    <p:extLst>
      <p:ext uri="{BB962C8B-B14F-4D97-AF65-F5344CB8AC3E}">
        <p14:creationId xmlns:p14="http://schemas.microsoft.com/office/powerpoint/2010/main" val="717981811"/>
      </p:ext>
    </p:extLst>
  </p:cSld>
  <p:clrMapOvr>
    <a:masterClrMapping/>
  </p:clrMapOvr>
  <p:transition>
    <p:zoom/>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10</a:t>
            </a:fld>
            <a:endParaRPr lang="en-US" dirty="0"/>
          </a:p>
        </p:txBody>
      </p:sp>
      <p:sp>
        <p:nvSpPr>
          <p:cNvPr id="1206278" name="AutoShape 6"/>
          <p:cNvSpPr>
            <a:spLocks noChangeArrowheads="1"/>
          </p:cNvSpPr>
          <p:nvPr/>
        </p:nvSpPr>
        <p:spPr bwMode="auto">
          <a:xfrm>
            <a:off x="180975" y="1504270"/>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79" name="Rectangle 7"/>
          <p:cNvSpPr>
            <a:spLocks noChangeArrowheads="1"/>
          </p:cNvSpPr>
          <p:nvPr/>
        </p:nvSpPr>
        <p:spPr bwMode="gray">
          <a:xfrm>
            <a:off x="292100" y="1712232"/>
            <a:ext cx="1056379"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Heuristics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1482045"/>
            <a:ext cx="5708650" cy="601703"/>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Rule of thumb</a:t>
            </a:r>
          </a:p>
          <a:p>
            <a:pPr marL="114300" lvl="1" indent="-112713" algn="l" defTabSz="912813">
              <a:spcBef>
                <a:spcPct val="0"/>
              </a:spcBef>
              <a:spcAft>
                <a:spcPct val="30000"/>
              </a:spcAft>
              <a:buSzPct val="120000"/>
              <a:buFontTx/>
              <a:buChar char="•"/>
            </a:pPr>
            <a:r>
              <a:rPr lang="en-US" sz="1700" b="0" dirty="0" smtClean="0"/>
              <a:t>Use simple statistics (</a:t>
            </a:r>
            <a:r>
              <a:rPr lang="en-US" sz="1700" dirty="0" smtClean="0"/>
              <a:t>no</a:t>
            </a:r>
            <a:r>
              <a:rPr lang="en-US" sz="1700" b="0" dirty="0" smtClean="0"/>
              <a:t> models) to predict behavior</a:t>
            </a:r>
            <a:endParaRPr lang="en-US" sz="1700" b="0" dirty="0"/>
          </a:p>
        </p:txBody>
      </p:sp>
      <p:sp>
        <p:nvSpPr>
          <p:cNvPr id="1206275" name="Rectangle 3"/>
          <p:cNvSpPr>
            <a:spLocks noChangeArrowheads="1"/>
          </p:cNvSpPr>
          <p:nvPr/>
        </p:nvSpPr>
        <p:spPr bwMode="gray">
          <a:xfrm>
            <a:off x="2884488" y="3296557"/>
            <a:ext cx="5661025" cy="915635"/>
          </a:xfrm>
          <a:prstGeom prst="rect">
            <a:avLst/>
          </a:prstGeom>
          <a:noFill/>
          <a:ln w="9525">
            <a:noFill/>
            <a:miter lim="800000"/>
            <a:headEnd/>
            <a:tailEnd/>
          </a:ln>
          <a:effectLst/>
        </p:spPr>
        <p:txBody>
          <a:bodyPr lIns="0" tIns="0" rIns="0" bIns="0">
            <a:spAutoFit/>
          </a:bodyPr>
          <a:lstStyle/>
          <a:p>
            <a:pPr marL="114300" lvl="1" indent="-112713" algn="just" defTabSz="912813">
              <a:spcBef>
                <a:spcPct val="0"/>
              </a:spcBef>
              <a:spcAft>
                <a:spcPct val="50000"/>
              </a:spcAft>
              <a:buSzPct val="120000"/>
              <a:buFontTx/>
              <a:buChar char="•"/>
            </a:pPr>
            <a:r>
              <a:rPr lang="en-US" sz="1700" b="0" dirty="0" smtClean="0"/>
              <a:t>Create models that use behavior as a source of model building</a:t>
            </a:r>
          </a:p>
          <a:p>
            <a:pPr marL="114300" lvl="1" indent="-112713" algn="just" defTabSz="912813">
              <a:spcBef>
                <a:spcPct val="0"/>
              </a:spcBef>
              <a:spcAft>
                <a:spcPct val="50000"/>
              </a:spcAft>
              <a:buSzPct val="120000"/>
              <a:buFontTx/>
              <a:buChar char="•"/>
            </a:pPr>
            <a:r>
              <a:rPr lang="en-US" sz="1700" b="0" dirty="0" smtClean="0"/>
              <a:t>The </a:t>
            </a:r>
            <a:r>
              <a:rPr lang="en-US" sz="1700" dirty="0" smtClean="0"/>
              <a:t>analyst decides </a:t>
            </a:r>
            <a:r>
              <a:rPr lang="en-US" sz="1700" b="0" dirty="0" smtClean="0"/>
              <a:t>what behavior to model</a:t>
            </a:r>
          </a:p>
        </p:txBody>
      </p:sp>
      <p:sp>
        <p:nvSpPr>
          <p:cNvPr id="1206281" name="AutoShape 9"/>
          <p:cNvSpPr>
            <a:spLocks noChangeArrowheads="1"/>
          </p:cNvSpPr>
          <p:nvPr/>
        </p:nvSpPr>
        <p:spPr bwMode="auto">
          <a:xfrm>
            <a:off x="180975" y="3325132"/>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82" name="Rectangle 10"/>
          <p:cNvSpPr>
            <a:spLocks noChangeArrowheads="1"/>
          </p:cNvSpPr>
          <p:nvPr/>
        </p:nvSpPr>
        <p:spPr bwMode="gray">
          <a:xfrm>
            <a:off x="290513" y="3537857"/>
            <a:ext cx="1370568"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Model Driven</a:t>
            </a:r>
            <a:endParaRPr lang="en-US" sz="1700" dirty="0">
              <a:solidFill>
                <a:schemeClr val="tx2"/>
              </a:solidFill>
              <a:cs typeface="Times New Roman" pitchFamily="18" charset="0"/>
            </a:endParaRPr>
          </a:p>
        </p:txBody>
      </p:sp>
      <p:sp>
        <p:nvSpPr>
          <p:cNvPr id="20"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1"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Using Behavioral Data</a:t>
            </a:r>
            <a:endParaRPr lang="en-US" sz="1800" i="1" dirty="0">
              <a:solidFill>
                <a:schemeClr val="tx2"/>
              </a:solidFill>
            </a:endParaRPr>
          </a:p>
        </p:txBody>
      </p:sp>
      <p:sp>
        <p:nvSpPr>
          <p:cNvPr id="11" name="Rectangle 10"/>
          <p:cNvSpPr/>
          <p:nvPr/>
        </p:nvSpPr>
        <p:spPr bwMode="auto">
          <a:xfrm>
            <a:off x="127697" y="3146489"/>
            <a:ext cx="8716951" cy="1164192"/>
          </a:xfrm>
          <a:prstGeom prst="rect">
            <a:avLst/>
          </a:prstGeom>
          <a:solidFill>
            <a:schemeClr val="accent3">
              <a:lumMod val="95000"/>
              <a:alpha val="8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57548925"/>
      </p:ext>
    </p:extLst>
  </p:cSld>
  <p:clrMapOvr>
    <a:masterClrMapping/>
  </p:clrMapOvr>
  <p:transition>
    <p:zoom/>
    <p:sndAc>
      <p:end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256" t="9463" r="11295" b="16148"/>
          <a:stretch/>
        </p:blipFill>
        <p:spPr bwMode="auto">
          <a:xfrm>
            <a:off x="2554251" y="2831020"/>
            <a:ext cx="6491775" cy="350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fld id="{FEDFAEEB-3857-405E-A1A7-BCE9084F7069}" type="slidenum">
              <a:rPr lang="en-US" smtClean="0"/>
              <a:pPr/>
              <a:t>11</a:t>
            </a:fld>
            <a:endParaRPr lang="en-US"/>
          </a:p>
        </p:txBody>
      </p:sp>
      <p:sp>
        <p:nvSpPr>
          <p:cNvPr id="4" name="Title 1"/>
          <p:cNvSpPr txBox="1">
            <a:spLocks/>
          </p:cNvSpPr>
          <p:nvPr/>
        </p:nvSpPr>
        <p:spPr>
          <a:xfrm>
            <a:off x="122238" y="23495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5" name="Rectangle 36"/>
          <p:cNvSpPr>
            <a:spLocks noChangeArrowheads="1"/>
          </p:cNvSpPr>
          <p:nvPr/>
        </p:nvSpPr>
        <p:spPr bwMode="auto">
          <a:xfrm>
            <a:off x="476250" y="741362"/>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7937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The Original Business Model</a:t>
            </a:r>
            <a:endParaRPr lang="en-US" sz="1900" i="1" dirty="0">
              <a:solidFill>
                <a:schemeClr val="tx2"/>
              </a:solidFill>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719" t="38374" r="36488" b="25984"/>
          <a:stretch/>
        </p:blipFill>
        <p:spPr bwMode="auto">
          <a:xfrm>
            <a:off x="3039835" y="1374727"/>
            <a:ext cx="2858277" cy="213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4"/>
          <p:cNvSpPr>
            <a:spLocks noChangeArrowheads="1"/>
          </p:cNvSpPr>
          <p:nvPr/>
        </p:nvSpPr>
        <p:spPr bwMode="auto">
          <a:xfrm>
            <a:off x="361584" y="3038155"/>
            <a:ext cx="1973652" cy="3323987"/>
          </a:xfrm>
          <a:prstGeom prst="rect">
            <a:avLst/>
          </a:prstGeom>
          <a:noFill/>
          <a:ln w="9525">
            <a:noFill/>
            <a:miter lim="800000"/>
            <a:headEnd/>
            <a:tailEnd/>
          </a:ln>
        </p:spPr>
        <p:txBody>
          <a:bodyPr wrap="square" lIns="0" tIns="0" rIns="0" bIns="0">
            <a:spAutoFit/>
          </a:bodyPr>
          <a:lstStyle/>
          <a:p>
            <a:pPr marL="285750" indent="-285750" algn="l">
              <a:spcBef>
                <a:spcPct val="50000"/>
              </a:spcBef>
              <a:buFont typeface="Arial" panose="020B0604020202020204" pitchFamily="34" charset="0"/>
              <a:buChar char="•"/>
            </a:pPr>
            <a:r>
              <a:rPr lang="en-US" sz="1800" b="0" dirty="0" smtClean="0">
                <a:solidFill>
                  <a:schemeClr val="tx2"/>
                </a:solidFill>
              </a:rPr>
              <a:t>Recs put more films in queue</a:t>
            </a:r>
          </a:p>
          <a:p>
            <a:pPr marL="285750" indent="-285750" algn="l">
              <a:spcBef>
                <a:spcPct val="50000"/>
              </a:spcBef>
              <a:buFont typeface="Arial" panose="020B0604020202020204" pitchFamily="34" charset="0"/>
              <a:buChar char="•"/>
            </a:pPr>
            <a:r>
              <a:rPr lang="en-US" sz="1800" b="0" dirty="0" smtClean="0">
                <a:solidFill>
                  <a:schemeClr val="tx2"/>
                </a:solidFill>
              </a:rPr>
              <a:t>Longer queue, more wait time</a:t>
            </a:r>
          </a:p>
          <a:p>
            <a:pPr marL="285750" indent="-285750" algn="l">
              <a:spcBef>
                <a:spcPct val="50000"/>
              </a:spcBef>
              <a:buFont typeface="Arial" panose="020B0604020202020204" pitchFamily="34" charset="0"/>
              <a:buChar char="•"/>
            </a:pPr>
            <a:r>
              <a:rPr lang="en-US" sz="1800" b="0" dirty="0" smtClean="0">
                <a:solidFill>
                  <a:schemeClr val="tx2"/>
                </a:solidFill>
              </a:rPr>
              <a:t>Select next tier of service</a:t>
            </a:r>
          </a:p>
          <a:p>
            <a:pPr marL="285750" indent="-285750" algn="l">
              <a:spcBef>
                <a:spcPct val="50000"/>
              </a:spcBef>
              <a:buFont typeface="Arial" panose="020B0604020202020204" pitchFamily="34" charset="0"/>
              <a:buChar char="•"/>
            </a:pPr>
            <a:r>
              <a:rPr lang="en-US" sz="1800" b="0" dirty="0" smtClean="0">
                <a:solidFill>
                  <a:schemeClr val="tx2"/>
                </a:solidFill>
              </a:rPr>
              <a:t>Increase usage and involvement</a:t>
            </a:r>
          </a:p>
          <a:p>
            <a:pPr marL="285750" indent="-285750" algn="l">
              <a:spcBef>
                <a:spcPct val="50000"/>
              </a:spcBef>
              <a:buFont typeface="Arial" panose="020B0604020202020204" pitchFamily="34" charset="0"/>
              <a:buChar char="•"/>
            </a:pPr>
            <a:r>
              <a:rPr lang="en-US" sz="1800" b="0" dirty="0" smtClean="0">
                <a:solidFill>
                  <a:schemeClr val="tx2"/>
                </a:solidFill>
              </a:rPr>
              <a:t>Increase retention</a:t>
            </a:r>
          </a:p>
        </p:txBody>
      </p:sp>
    </p:spTree>
    <p:extLst>
      <p:ext uri="{BB962C8B-B14F-4D97-AF65-F5344CB8AC3E}">
        <p14:creationId xmlns:p14="http://schemas.microsoft.com/office/powerpoint/2010/main" val="3271121895"/>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12</a:t>
            </a:fld>
            <a:endParaRPr lang="en-US"/>
          </a:p>
        </p:txBody>
      </p:sp>
      <p:sp>
        <p:nvSpPr>
          <p:cNvPr id="4" name="Title 1"/>
          <p:cNvSpPr txBox="1">
            <a:spLocks/>
          </p:cNvSpPr>
          <p:nvPr/>
        </p:nvSpPr>
        <p:spPr>
          <a:xfrm>
            <a:off x="122238" y="23495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5" name="Rectangle 36"/>
          <p:cNvSpPr>
            <a:spLocks noChangeArrowheads="1"/>
          </p:cNvSpPr>
          <p:nvPr/>
        </p:nvSpPr>
        <p:spPr bwMode="auto">
          <a:xfrm>
            <a:off x="476250" y="741362"/>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636588" y="7937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Customer Acquisition in the Early Years</a:t>
            </a:r>
            <a:endParaRPr lang="en-US" sz="1900" i="1" dirty="0">
              <a:solidFill>
                <a:schemeClr val="tx2"/>
              </a:solidFill>
            </a:endParaRPr>
          </a:p>
        </p:txBody>
      </p:sp>
      <p:pic>
        <p:nvPicPr>
          <p:cNvPr id="9" name="Picture 8"/>
          <p:cNvPicPr>
            <a:picLocks noChangeAspect="1"/>
          </p:cNvPicPr>
          <p:nvPr/>
        </p:nvPicPr>
        <p:blipFill>
          <a:blip r:embed="rId2"/>
          <a:stretch>
            <a:fillRect/>
          </a:stretch>
        </p:blipFill>
        <p:spPr>
          <a:xfrm>
            <a:off x="804804" y="1715559"/>
            <a:ext cx="6946561" cy="4420883"/>
          </a:xfrm>
          <a:prstGeom prst="rect">
            <a:avLst/>
          </a:prstGeom>
        </p:spPr>
      </p:pic>
    </p:spTree>
    <p:extLst>
      <p:ext uri="{BB962C8B-B14F-4D97-AF65-F5344CB8AC3E}">
        <p14:creationId xmlns:p14="http://schemas.microsoft.com/office/powerpoint/2010/main" val="3226633849"/>
      </p:ext>
    </p:extLst>
  </p:cSld>
  <p:clrMapOvr>
    <a:masterClrMapping/>
  </p:clrMapOvr>
  <p:transition>
    <p:zoom/>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0DD3BB0D-81A4-43E5-A1FB-67A33BFBBEAE}" type="slidenum">
              <a:rPr lang="en-US" sz="1200" b="0">
                <a:solidFill>
                  <a:srgbClr val="000000"/>
                </a:solidFill>
              </a:rPr>
              <a:pPr algn="r" defTabSz="912813"/>
              <a:t>13</a:t>
            </a:fld>
            <a:endParaRPr lang="en-US" sz="1200" b="0">
              <a:solidFill>
                <a:srgbClr val="000000"/>
              </a:solidFill>
            </a:endParaRPr>
          </a:p>
        </p:txBody>
      </p:sp>
      <p:pic>
        <p:nvPicPr>
          <p:cNvPr id="77826" name="Picture 2"/>
          <p:cNvPicPr>
            <a:picLocks noChangeAspect="1" noChangeArrowheads="1"/>
          </p:cNvPicPr>
          <p:nvPr/>
        </p:nvPicPr>
        <p:blipFill>
          <a:blip r:embed="rId3"/>
          <a:srcRect/>
          <a:stretch>
            <a:fillRect/>
          </a:stretch>
        </p:blipFill>
        <p:spPr bwMode="auto">
          <a:xfrm>
            <a:off x="1125156" y="1309307"/>
            <a:ext cx="5891594" cy="5334381"/>
          </a:xfrm>
          <a:prstGeom prst="rect">
            <a:avLst/>
          </a:prstGeom>
          <a:noFill/>
          <a:ln w="9525">
            <a:noFill/>
            <a:miter lim="800000"/>
            <a:headEnd/>
            <a:tailEnd/>
          </a:ln>
        </p:spPr>
      </p:pic>
      <p:sp>
        <p:nvSpPr>
          <p:cNvPr id="4" name="Title 1"/>
          <p:cNvSpPr txBox="1">
            <a:spLocks/>
          </p:cNvSpPr>
          <p:nvPr/>
        </p:nvSpPr>
        <p:spPr>
          <a:xfrm>
            <a:off x="0" y="10403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5" name="Rectangle 36"/>
          <p:cNvSpPr>
            <a:spLocks noChangeArrowheads="1"/>
          </p:cNvSpPr>
          <p:nvPr/>
        </p:nvSpPr>
        <p:spPr bwMode="auto">
          <a:xfrm>
            <a:off x="354012" y="61044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514350" y="662834"/>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Customer Development</a:t>
            </a:r>
            <a:endParaRPr lang="en-US" sz="1900" i="1" dirty="0">
              <a:solidFill>
                <a:schemeClr val="tx2"/>
              </a:solidFill>
            </a:endParaRPr>
          </a:p>
        </p:txBody>
      </p:sp>
    </p:spTree>
    <p:extLst>
      <p:ext uri="{BB962C8B-B14F-4D97-AF65-F5344CB8AC3E}">
        <p14:creationId xmlns:p14="http://schemas.microsoft.com/office/powerpoint/2010/main" val="2304452210"/>
      </p:ext>
    </p:extLst>
  </p:cSld>
  <p:clrMapOvr>
    <a:masterClrMapping/>
  </p:clrMapOvr>
  <p:transition>
    <p:zoom/>
    <p:sndAc>
      <p:end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BACFE6A9-FD2E-4190-98EA-9BF5E9D81DB8}" type="slidenum">
              <a:rPr lang="en-US" sz="1200" b="0">
                <a:solidFill>
                  <a:srgbClr val="000000"/>
                </a:solidFill>
              </a:rPr>
              <a:pPr algn="r" defTabSz="912813"/>
              <a:t>14</a:t>
            </a:fld>
            <a:endParaRPr lang="en-US" sz="1200" b="0">
              <a:solidFill>
                <a:srgbClr val="000000"/>
              </a:solidFill>
            </a:endParaRPr>
          </a:p>
        </p:txBody>
      </p:sp>
      <p:pic>
        <p:nvPicPr>
          <p:cNvPr id="79874" name="Picture 2"/>
          <p:cNvPicPr>
            <a:picLocks noChangeAspect="1" noChangeArrowheads="1"/>
          </p:cNvPicPr>
          <p:nvPr/>
        </p:nvPicPr>
        <p:blipFill>
          <a:blip r:embed="rId3"/>
          <a:srcRect/>
          <a:stretch>
            <a:fillRect/>
          </a:stretch>
        </p:blipFill>
        <p:spPr bwMode="auto">
          <a:xfrm>
            <a:off x="885825" y="1270000"/>
            <a:ext cx="7372350" cy="5572125"/>
          </a:xfrm>
          <a:prstGeom prst="rect">
            <a:avLst/>
          </a:prstGeom>
          <a:noFill/>
          <a:ln w="9525">
            <a:noFill/>
            <a:miter lim="800000"/>
            <a:headEnd/>
            <a:tailEnd/>
          </a:ln>
        </p:spPr>
      </p:pic>
      <p:pic>
        <p:nvPicPr>
          <p:cNvPr id="79875" name="Picture 3"/>
          <p:cNvPicPr>
            <a:picLocks noChangeAspect="1" noChangeArrowheads="1"/>
          </p:cNvPicPr>
          <p:nvPr/>
        </p:nvPicPr>
        <p:blipFill>
          <a:blip r:embed="rId4"/>
          <a:srcRect/>
          <a:stretch>
            <a:fillRect/>
          </a:stretch>
        </p:blipFill>
        <p:spPr bwMode="auto">
          <a:xfrm>
            <a:off x="885825" y="5695950"/>
            <a:ext cx="7572375" cy="1162050"/>
          </a:xfrm>
          <a:prstGeom prst="rect">
            <a:avLst/>
          </a:prstGeom>
          <a:noFill/>
          <a:ln w="9525">
            <a:noFill/>
            <a:miter lim="800000"/>
            <a:headEnd/>
            <a:tailEnd/>
          </a:ln>
        </p:spPr>
      </p:pic>
      <p:sp>
        <p:nvSpPr>
          <p:cNvPr id="5" name="Title 1"/>
          <p:cNvSpPr txBox="1">
            <a:spLocks/>
          </p:cNvSpPr>
          <p:nvPr/>
        </p:nvSpPr>
        <p:spPr>
          <a:xfrm>
            <a:off x="0" y="0"/>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6" name="Rectangle 36"/>
          <p:cNvSpPr>
            <a:spLocks noChangeArrowheads="1"/>
          </p:cNvSpPr>
          <p:nvPr/>
        </p:nvSpPr>
        <p:spPr bwMode="auto">
          <a:xfrm>
            <a:off x="354012" y="506412"/>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490537" y="582983"/>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Customer Development</a:t>
            </a:r>
            <a:endParaRPr lang="en-US" sz="1900" i="1" dirty="0">
              <a:solidFill>
                <a:schemeClr val="tx2"/>
              </a:solidFill>
            </a:endParaRPr>
          </a:p>
        </p:txBody>
      </p:sp>
    </p:spTree>
    <p:extLst>
      <p:ext uri="{BB962C8B-B14F-4D97-AF65-F5344CB8AC3E}">
        <p14:creationId xmlns:p14="http://schemas.microsoft.com/office/powerpoint/2010/main" val="3698826089"/>
      </p:ext>
    </p:extLst>
  </p:cSld>
  <p:clrMapOvr>
    <a:masterClrMapping/>
  </p:clrMapOvr>
  <p:transition>
    <p:zoom/>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15</a:t>
            </a:fld>
            <a:endParaRPr lang="en-US"/>
          </a:p>
        </p:txBody>
      </p:sp>
      <p:pic>
        <p:nvPicPr>
          <p:cNvPr id="4" name="Picture 3"/>
          <p:cNvPicPr>
            <a:picLocks noChangeAspect="1"/>
          </p:cNvPicPr>
          <p:nvPr/>
        </p:nvPicPr>
        <p:blipFill rotWithShape="1">
          <a:blip r:embed="rId2"/>
          <a:srcRect l="25475" t="7037" r="25834" b="12328"/>
          <a:stretch/>
        </p:blipFill>
        <p:spPr>
          <a:xfrm>
            <a:off x="1045017" y="1140953"/>
            <a:ext cx="6678457" cy="6221192"/>
          </a:xfrm>
          <a:prstGeom prst="rect">
            <a:avLst/>
          </a:prstGeom>
        </p:spPr>
      </p:pic>
      <p:sp>
        <p:nvSpPr>
          <p:cNvPr id="5" name="Title 1"/>
          <p:cNvSpPr txBox="1">
            <a:spLocks/>
          </p:cNvSpPr>
          <p:nvPr/>
        </p:nvSpPr>
        <p:spPr>
          <a:xfrm>
            <a:off x="0" y="10403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6" name="Rectangle 36"/>
          <p:cNvSpPr>
            <a:spLocks noChangeArrowheads="1"/>
          </p:cNvSpPr>
          <p:nvPr/>
        </p:nvSpPr>
        <p:spPr bwMode="auto">
          <a:xfrm>
            <a:off x="397555" y="480780"/>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557893" y="53316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Customer Development</a:t>
            </a:r>
            <a:endParaRPr lang="en-US" sz="1900" i="1" dirty="0">
              <a:solidFill>
                <a:schemeClr val="tx2"/>
              </a:solidFill>
            </a:endParaRPr>
          </a:p>
        </p:txBody>
      </p:sp>
    </p:spTree>
    <p:extLst>
      <p:ext uri="{BB962C8B-B14F-4D97-AF65-F5344CB8AC3E}">
        <p14:creationId xmlns:p14="http://schemas.microsoft.com/office/powerpoint/2010/main" val="3330551353"/>
      </p:ext>
    </p:extLst>
  </p:cSld>
  <p:clrMapOvr>
    <a:masterClrMapping/>
  </p:clrMapOvr>
  <p:transition>
    <p:zoom/>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16</a:t>
            </a:fld>
            <a:endParaRPr lang="en-US"/>
          </a:p>
        </p:txBody>
      </p:sp>
      <p:pic>
        <p:nvPicPr>
          <p:cNvPr id="3" name="Picture 2"/>
          <p:cNvPicPr>
            <a:picLocks noChangeAspect="1"/>
          </p:cNvPicPr>
          <p:nvPr/>
        </p:nvPicPr>
        <p:blipFill rotWithShape="1">
          <a:blip r:embed="rId2"/>
          <a:srcRect l="10001" t="14445" r="34762" b="12328"/>
          <a:stretch/>
        </p:blipFill>
        <p:spPr>
          <a:xfrm>
            <a:off x="903514" y="1215577"/>
            <a:ext cx="5050971" cy="3766457"/>
          </a:xfrm>
          <a:prstGeom prst="rect">
            <a:avLst/>
          </a:prstGeom>
        </p:spPr>
      </p:pic>
      <p:pic>
        <p:nvPicPr>
          <p:cNvPr id="4" name="Picture 3"/>
          <p:cNvPicPr>
            <a:picLocks noChangeAspect="1"/>
          </p:cNvPicPr>
          <p:nvPr/>
        </p:nvPicPr>
        <p:blipFill rotWithShape="1">
          <a:blip r:embed="rId3"/>
          <a:srcRect l="10000" t="14445" r="36190" b="27354"/>
          <a:stretch/>
        </p:blipFill>
        <p:spPr>
          <a:xfrm>
            <a:off x="3167743" y="3098806"/>
            <a:ext cx="4920343" cy="2993573"/>
          </a:xfrm>
          <a:prstGeom prst="rect">
            <a:avLst/>
          </a:prstGeom>
        </p:spPr>
      </p:pic>
      <p:sp>
        <p:nvSpPr>
          <p:cNvPr id="5" name="Title 1"/>
          <p:cNvSpPr txBox="1">
            <a:spLocks/>
          </p:cNvSpPr>
          <p:nvPr/>
        </p:nvSpPr>
        <p:spPr>
          <a:xfrm>
            <a:off x="0" y="104034"/>
            <a:ext cx="8793162" cy="292388"/>
          </a:xfrm>
          <a:prstGeom prst="rect">
            <a:avLst/>
          </a:prstGeom>
        </p:spPr>
        <p:txBody>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endParaRPr lang="en-US" kern="0" dirty="0"/>
          </a:p>
        </p:txBody>
      </p:sp>
      <p:sp>
        <p:nvSpPr>
          <p:cNvPr id="6" name="Rectangle 36"/>
          <p:cNvSpPr>
            <a:spLocks noChangeArrowheads="1"/>
          </p:cNvSpPr>
          <p:nvPr/>
        </p:nvSpPr>
        <p:spPr bwMode="auto">
          <a:xfrm>
            <a:off x="397554" y="480780"/>
            <a:ext cx="8395607"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293913" y="568061"/>
            <a:ext cx="8795658"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Using Stated Preference Data for Segmentation and Targeting</a:t>
            </a:r>
            <a:endParaRPr lang="en-US" sz="1900" i="1" dirty="0">
              <a:solidFill>
                <a:schemeClr val="tx2"/>
              </a:solidFill>
            </a:endParaRPr>
          </a:p>
        </p:txBody>
      </p:sp>
      <p:sp>
        <p:nvSpPr>
          <p:cNvPr id="8" name="Rectangle 7"/>
          <p:cNvSpPr/>
          <p:nvPr/>
        </p:nvSpPr>
        <p:spPr>
          <a:xfrm>
            <a:off x="-805542" y="6392416"/>
            <a:ext cx="8129132" cy="338554"/>
          </a:xfrm>
          <a:prstGeom prst="rect">
            <a:avLst/>
          </a:prstGeom>
        </p:spPr>
        <p:txBody>
          <a:bodyPr wrap="square">
            <a:spAutoFit/>
          </a:bodyPr>
          <a:lstStyle/>
          <a:p>
            <a:r>
              <a:rPr lang="en-US" b="0" u="sng" dirty="0">
                <a:solidFill>
                  <a:srgbClr val="0000FF"/>
                </a:solidFill>
                <a:latin typeface="Calibri" panose="020F0502020204030204" pitchFamily="34" charset="0"/>
                <a:hlinkClick r:id="rId4"/>
              </a:rPr>
              <a:t>http://bgr.com/2016/02/10/netflix-ratings-what-they-mean-how-they-work/</a:t>
            </a:r>
            <a:r>
              <a:rPr lang="en-US" dirty="0"/>
              <a:t> </a:t>
            </a:r>
          </a:p>
        </p:txBody>
      </p:sp>
    </p:spTree>
    <p:extLst>
      <p:ext uri="{BB962C8B-B14F-4D97-AF65-F5344CB8AC3E}">
        <p14:creationId xmlns:p14="http://schemas.microsoft.com/office/powerpoint/2010/main" val="4119814663"/>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C5998AC4-84EF-4F9B-901E-7DE5BF6BA173}" type="slidenum">
              <a:rPr lang="en-US" sz="1200" b="0">
                <a:solidFill>
                  <a:srgbClr val="000000"/>
                </a:solidFill>
              </a:rPr>
              <a:pPr algn="r" defTabSz="912813"/>
              <a:t>17</a:t>
            </a:fld>
            <a:endParaRPr lang="en-US" sz="1200" b="0">
              <a:solidFill>
                <a:srgbClr val="000000"/>
              </a:solidFill>
            </a:endParaRPr>
          </a:p>
        </p:txBody>
      </p:sp>
      <p:sp>
        <p:nvSpPr>
          <p:cNvPr id="81923" name="Rectangle 3"/>
          <p:cNvSpPr>
            <a:spLocks noChangeArrowheads="1"/>
          </p:cNvSpPr>
          <p:nvPr/>
        </p:nvSpPr>
        <p:spPr bwMode="auto">
          <a:xfrm>
            <a:off x="476249" y="1912880"/>
            <a:ext cx="7513865" cy="1231106"/>
          </a:xfrm>
          <a:prstGeom prst="rect">
            <a:avLst/>
          </a:prstGeom>
          <a:solidFill>
            <a:schemeClr val="bg1">
              <a:lumMod val="75000"/>
            </a:schemeClr>
          </a:solidFill>
          <a:ln w="9525">
            <a:noFill/>
            <a:miter lim="800000"/>
            <a:headEnd/>
            <a:tailEnd/>
          </a:ln>
        </p:spPr>
        <p:txBody>
          <a:bodyPr wrap="square" lIns="0" tIns="0" rIns="0" bIns="0">
            <a:spAutoFit/>
          </a:bodyPr>
          <a:lstStyle/>
          <a:p>
            <a:pPr marL="342900" indent="-342900" algn="l" defTabSz="912813">
              <a:spcAft>
                <a:spcPct val="50000"/>
              </a:spcAft>
              <a:buSzPct val="120000"/>
              <a:buFont typeface="Wingdings" panose="05000000000000000000" pitchFamily="2" charset="2"/>
              <a:buChar char="Ø"/>
            </a:pPr>
            <a:r>
              <a:rPr lang="en-US" sz="2000" b="0" dirty="0" smtClean="0">
                <a:solidFill>
                  <a:schemeClr val="tx2"/>
                </a:solidFill>
              </a:rPr>
              <a:t>A </a:t>
            </a:r>
            <a:r>
              <a:rPr lang="en-US" sz="2000" b="0" dirty="0">
                <a:solidFill>
                  <a:schemeClr val="tx2"/>
                </a:solidFill>
              </a:rPr>
              <a:t>method of making </a:t>
            </a:r>
            <a:r>
              <a:rPr lang="en-US" sz="2000" b="0" dirty="0" smtClean="0">
                <a:solidFill>
                  <a:schemeClr val="tx2"/>
                </a:solidFill>
              </a:rPr>
              <a:t>predictions about </a:t>
            </a:r>
            <a:r>
              <a:rPr lang="en-US" sz="2000" b="0" dirty="0">
                <a:solidFill>
                  <a:schemeClr val="tx2"/>
                </a:solidFill>
              </a:rPr>
              <a:t>the interests of a user by collecting preferences or taste information from many users </a:t>
            </a:r>
            <a:endParaRPr lang="en-US" sz="2000" b="0" dirty="0" smtClean="0">
              <a:solidFill>
                <a:schemeClr val="tx2"/>
              </a:solidFill>
            </a:endParaRPr>
          </a:p>
          <a:p>
            <a:pPr marL="342900" indent="-342900" algn="l" defTabSz="912813">
              <a:spcAft>
                <a:spcPct val="50000"/>
              </a:spcAft>
              <a:buSzPct val="120000"/>
              <a:buFont typeface="Wingdings" panose="05000000000000000000" pitchFamily="2" charset="2"/>
              <a:buChar char="Ø"/>
            </a:pPr>
            <a:r>
              <a:rPr lang="en-US" sz="2000" b="0" dirty="0" smtClean="0">
                <a:solidFill>
                  <a:schemeClr val="tx2"/>
                </a:solidFill>
                <a:cs typeface="Times New Roman" pitchFamily="18" charset="0"/>
              </a:rPr>
              <a:t>Commercialized </a:t>
            </a:r>
            <a:r>
              <a:rPr lang="en-US" sz="2000" b="0" dirty="0">
                <a:solidFill>
                  <a:schemeClr val="tx2"/>
                </a:solidFill>
                <a:cs typeface="Times New Roman" pitchFamily="18" charset="0"/>
              </a:rPr>
              <a:t>by </a:t>
            </a:r>
            <a:r>
              <a:rPr lang="en-US" sz="2000" b="0" i="1" dirty="0" smtClean="0">
                <a:solidFill>
                  <a:schemeClr val="tx2"/>
                </a:solidFill>
                <a:cs typeface="Times New Roman" pitchFamily="18" charset="0"/>
              </a:rPr>
              <a:t>Net Perceptions</a:t>
            </a:r>
            <a:r>
              <a:rPr lang="en-US" sz="2000" b="0" dirty="0" smtClean="0">
                <a:solidFill>
                  <a:schemeClr val="tx2"/>
                </a:solidFill>
                <a:cs typeface="Times New Roman" pitchFamily="18" charset="0"/>
              </a:rPr>
              <a:t> </a:t>
            </a:r>
            <a:r>
              <a:rPr lang="en-US" sz="2000" b="0" dirty="0">
                <a:solidFill>
                  <a:schemeClr val="tx2"/>
                </a:solidFill>
                <a:cs typeface="Times New Roman" pitchFamily="18" charset="0"/>
              </a:rPr>
              <a:t>and </a:t>
            </a:r>
            <a:r>
              <a:rPr lang="en-US" sz="2000" b="0" i="1" dirty="0" smtClean="0">
                <a:solidFill>
                  <a:schemeClr val="tx2"/>
                </a:solidFill>
                <a:cs typeface="Times New Roman" pitchFamily="18" charset="0"/>
              </a:rPr>
              <a:t>Firefly</a:t>
            </a:r>
            <a:endParaRPr lang="en-US" sz="2000" b="0" dirty="0">
              <a:solidFill>
                <a:schemeClr val="tx2"/>
              </a:solidFill>
              <a:cs typeface="Times New Roman" pitchFamily="18" charset="0"/>
            </a:endParaRPr>
          </a:p>
        </p:txBody>
      </p:sp>
      <p:sp>
        <p:nvSpPr>
          <p:cNvPr id="81924" name="Rectangle 4"/>
          <p:cNvSpPr>
            <a:spLocks noGrp="1" noChangeArrowheads="1"/>
          </p:cNvSpPr>
          <p:nvPr>
            <p:ph type="title" idx="4294967295"/>
          </p:nvPr>
        </p:nvSpPr>
        <p:spPr>
          <a:xfrm>
            <a:off x="122238" y="234950"/>
            <a:ext cx="8793162" cy="292100"/>
          </a:xfrm>
        </p:spPr>
        <p:txBody>
          <a:bodyPr/>
          <a:lstStyle/>
          <a:p>
            <a:pPr eaLnBrk="1" hangingPunct="1"/>
            <a:r>
              <a:rPr lang="en-US" dirty="0" smtClean="0"/>
              <a:t>NETFLIX</a:t>
            </a:r>
          </a:p>
        </p:txBody>
      </p:sp>
      <p:sp>
        <p:nvSpPr>
          <p:cNvPr id="6" name="Rectangle 36"/>
          <p:cNvSpPr>
            <a:spLocks noChangeArrowheads="1"/>
          </p:cNvSpPr>
          <p:nvPr/>
        </p:nvSpPr>
        <p:spPr bwMode="auto">
          <a:xfrm>
            <a:off x="476250" y="741362"/>
            <a:ext cx="7513864"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793750"/>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Collaborative Filtering</a:t>
            </a:r>
            <a:endParaRPr lang="en-US" sz="1900" i="1" dirty="0">
              <a:solidFill>
                <a:schemeClr val="tx2"/>
              </a:solidFill>
            </a:endParaRPr>
          </a:p>
        </p:txBody>
      </p:sp>
    </p:spTree>
    <p:extLst>
      <p:ext uri="{BB962C8B-B14F-4D97-AF65-F5344CB8AC3E}">
        <p14:creationId xmlns:p14="http://schemas.microsoft.com/office/powerpoint/2010/main" val="1817615832"/>
      </p:ext>
    </p:extLst>
  </p:cSld>
  <p:clrMapOvr>
    <a:masterClrMapping/>
  </p:clrMapOvr>
  <p:transition>
    <p:zoom/>
    <p:sndAc>
      <p:end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18</a:t>
            </a:fld>
            <a:endParaRPr lang="en-US"/>
          </a:p>
        </p:txBody>
      </p:sp>
      <p:sp>
        <p:nvSpPr>
          <p:cNvPr id="4" name="Rectangle 2"/>
          <p:cNvSpPr>
            <a:spLocks noGrp="1" noChangeArrowheads="1"/>
          </p:cNvSpPr>
          <p:nvPr>
            <p:ph type="title"/>
          </p:nvPr>
        </p:nvSpPr>
        <p:spPr>
          <a:xfrm>
            <a:off x="89592" y="115207"/>
            <a:ext cx="8793162" cy="292388"/>
          </a:xfrm>
        </p:spPr>
        <p:txBody>
          <a:bodyPr/>
          <a:lstStyle/>
          <a:p>
            <a:r>
              <a:rPr lang="en-US" dirty="0" smtClean="0"/>
              <a:t>A GENERAL TARGETING PROBLEM</a:t>
            </a:r>
            <a:endParaRPr lang="en-US" dirty="0"/>
          </a:p>
        </p:txBody>
      </p:sp>
      <p:sp>
        <p:nvSpPr>
          <p:cNvPr id="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Should I Recommend LA Confidential to Garrett?</a:t>
            </a:r>
            <a:endParaRPr lang="en-US" sz="1800" i="1" dirty="0">
              <a:solidFill>
                <a:schemeClr val="tx2"/>
              </a:solidFill>
            </a:endParaRPr>
          </a:p>
        </p:txBody>
      </p:sp>
      <p:pic>
        <p:nvPicPr>
          <p:cNvPr id="88066" name="Picture 2" descr="Image result for customer stick fig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49" y="2279559"/>
            <a:ext cx="4004730" cy="40047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3"/>
          <a:srcRect l="18431" t="13414" r="33886" b="13017"/>
          <a:stretch/>
        </p:blipFill>
        <p:spPr>
          <a:xfrm>
            <a:off x="3621042" y="2261125"/>
            <a:ext cx="4687144" cy="3027217"/>
          </a:xfrm>
          <a:prstGeom prst="rect">
            <a:avLst/>
          </a:prstGeom>
        </p:spPr>
      </p:pic>
      <p:pic>
        <p:nvPicPr>
          <p:cNvPr id="92162" name="Picture 2" descr="Image result for sain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545" y="3629106"/>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6250" y="1716791"/>
            <a:ext cx="2107580" cy="461665"/>
          </a:xfrm>
          <a:prstGeom prst="rect">
            <a:avLst/>
          </a:prstGeom>
          <a:noFill/>
        </p:spPr>
        <p:txBody>
          <a:bodyPr wrap="square" rtlCol="0">
            <a:spAutoFit/>
          </a:bodyPr>
          <a:lstStyle/>
          <a:p>
            <a:r>
              <a:rPr lang="en-US" sz="2400" dirty="0" smtClean="0"/>
              <a:t>Garrett</a:t>
            </a:r>
            <a:endParaRPr lang="en-US" sz="2400" dirty="0"/>
          </a:p>
        </p:txBody>
      </p:sp>
    </p:spTree>
    <p:extLst>
      <p:ext uri="{BB962C8B-B14F-4D97-AF65-F5344CB8AC3E}">
        <p14:creationId xmlns:p14="http://schemas.microsoft.com/office/powerpoint/2010/main" val="2735888124"/>
      </p:ext>
    </p:extLst>
  </p:cSld>
  <p:clrMapOvr>
    <a:masterClrMapping/>
  </p:clrMapOvr>
  <p:transition>
    <p:zoom/>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1</a:t>
            </a:fld>
            <a:endParaRPr lang="en-US"/>
          </a:p>
        </p:txBody>
      </p:sp>
      <p:sp>
        <p:nvSpPr>
          <p:cNvPr id="4" name="Rectangle 2"/>
          <p:cNvSpPr>
            <a:spLocks noGrp="1" noChangeArrowheads="1"/>
          </p:cNvSpPr>
          <p:nvPr>
            <p:ph type="title"/>
          </p:nvPr>
        </p:nvSpPr>
        <p:spPr>
          <a:xfrm>
            <a:off x="89592" y="115207"/>
            <a:ext cx="8793162" cy="292388"/>
          </a:xfrm>
        </p:spPr>
        <p:txBody>
          <a:bodyPr/>
          <a:lstStyle/>
          <a:p>
            <a:r>
              <a:rPr lang="en-US" dirty="0" smtClean="0"/>
              <a:t>A GENERAL TARGETING PROBLEM</a:t>
            </a:r>
            <a:endParaRPr lang="en-US" dirty="0"/>
          </a:p>
        </p:txBody>
      </p:sp>
      <p:sp>
        <p:nvSpPr>
          <p:cNvPr id="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A New Customer Shows Up*</a:t>
            </a:r>
            <a:endParaRPr lang="en-US" sz="1800" i="1" dirty="0">
              <a:solidFill>
                <a:schemeClr val="tx2"/>
              </a:solidFill>
            </a:endParaRPr>
          </a:p>
        </p:txBody>
      </p:sp>
      <p:pic>
        <p:nvPicPr>
          <p:cNvPr id="88066" name="Picture 2" descr="Image result for customer stick fig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802" y="2123824"/>
            <a:ext cx="3301821" cy="33018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8802" y="6489798"/>
            <a:ext cx="8965198" cy="307777"/>
          </a:xfrm>
          <a:prstGeom prst="rect">
            <a:avLst/>
          </a:prstGeom>
          <a:noFill/>
        </p:spPr>
        <p:txBody>
          <a:bodyPr wrap="square" rtlCol="0">
            <a:spAutoFit/>
          </a:bodyPr>
          <a:lstStyle/>
          <a:p>
            <a:pPr algn="l"/>
            <a:r>
              <a:rPr lang="en-US" sz="1400" dirty="0" smtClean="0"/>
              <a:t>*NOTE:  We can also think generally about an existing customer considering a new product/service</a:t>
            </a:r>
            <a:endParaRPr lang="en-US" sz="1400" dirty="0"/>
          </a:p>
        </p:txBody>
      </p:sp>
      <p:sp>
        <p:nvSpPr>
          <p:cNvPr id="8" name="TextBox 7"/>
          <p:cNvSpPr txBox="1"/>
          <p:nvPr/>
        </p:nvSpPr>
        <p:spPr>
          <a:xfrm>
            <a:off x="4071125" y="2756199"/>
            <a:ext cx="3891775" cy="1384995"/>
          </a:xfrm>
          <a:prstGeom prst="rect">
            <a:avLst/>
          </a:prstGeom>
          <a:solidFill>
            <a:srgbClr val="DDDDDD"/>
          </a:solidFill>
        </p:spPr>
        <p:txBody>
          <a:bodyPr wrap="square" rtlCol="0">
            <a:spAutoFit/>
          </a:bodyPr>
          <a:lstStyle/>
          <a:p>
            <a:pPr marL="342900" indent="-342900" algn="l">
              <a:buFont typeface="Wingdings" panose="05000000000000000000" pitchFamily="2" charset="2"/>
              <a:buChar char="Ø"/>
            </a:pPr>
            <a:r>
              <a:rPr lang="en-US" sz="2400" dirty="0" smtClean="0">
                <a:solidFill>
                  <a:schemeClr val="tx2"/>
                </a:solidFill>
              </a:rPr>
              <a:t>Satisfaction Example</a:t>
            </a:r>
          </a:p>
          <a:p>
            <a:pPr marL="800100" lvl="1" indent="-342900" algn="l">
              <a:buFont typeface="Wingdings" panose="05000000000000000000" pitchFamily="2" charset="2"/>
              <a:buChar char="Ø"/>
            </a:pPr>
            <a:r>
              <a:rPr lang="en-US" sz="2400" dirty="0" smtClean="0">
                <a:solidFill>
                  <a:schemeClr val="tx2"/>
                </a:solidFill>
              </a:rPr>
              <a:t>Is it a Segment 1/2 or </a:t>
            </a:r>
            <a:r>
              <a:rPr lang="en-US" sz="2400" dirty="0" smtClean="0">
                <a:solidFill>
                  <a:schemeClr val="tx2"/>
                </a:solidFill>
              </a:rPr>
              <a:t>4 </a:t>
            </a:r>
            <a:r>
              <a:rPr lang="en-US" sz="2400" dirty="0" smtClean="0">
                <a:solidFill>
                  <a:schemeClr val="tx2"/>
                </a:solidFill>
              </a:rPr>
              <a:t>customer?</a:t>
            </a:r>
          </a:p>
        </p:txBody>
      </p:sp>
    </p:spTree>
    <p:extLst>
      <p:ext uri="{BB962C8B-B14F-4D97-AF65-F5344CB8AC3E}">
        <p14:creationId xmlns:p14="http://schemas.microsoft.com/office/powerpoint/2010/main" val="3717805265"/>
      </p:ext>
    </p:extLst>
  </p:cSld>
  <p:clrMapOvr>
    <a:masterClrMapping/>
  </p:clrMapOvr>
  <p:transition>
    <p:zoom/>
    <p:sndAc>
      <p:end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37515" y="3929743"/>
            <a:ext cx="1025071" cy="261257"/>
          </a:xfrm>
          <a:prstGeom prst="rect">
            <a:avLst/>
          </a:prstGeom>
          <a:gradFill flip="none" rotWithShape="1">
            <a:gsLst>
              <a:gs pos="0">
                <a:srgbClr val="92D050">
                  <a:tint val="66000"/>
                  <a:satMod val="160000"/>
                  <a:alpha val="0"/>
                </a:srgbClr>
              </a:gs>
              <a:gs pos="50000">
                <a:srgbClr val="92D050">
                  <a:tint val="44500"/>
                  <a:satMod val="160000"/>
                </a:srgbClr>
              </a:gs>
              <a:gs pos="100000">
                <a:srgbClr val="92D05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 name="Slide Number Placeholder 1"/>
          <p:cNvSpPr>
            <a:spLocks noGrp="1"/>
          </p:cNvSpPr>
          <p:nvPr>
            <p:ph type="sldNum" sz="quarter" idx="11"/>
          </p:nvPr>
        </p:nvSpPr>
        <p:spPr/>
        <p:txBody>
          <a:bodyPr/>
          <a:lstStyle/>
          <a:p>
            <a:fld id="{FEDFAEEB-3857-405E-A1A7-BCE9084F7069}" type="slidenum">
              <a:rPr lang="en-US" smtClean="0"/>
              <a:pPr/>
              <a:t>19</a:t>
            </a:fld>
            <a:endParaRPr lang="en-US"/>
          </a:p>
        </p:txBody>
      </p:sp>
      <p:sp>
        <p:nvSpPr>
          <p:cNvPr id="5"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234950"/>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7" name="Rectangle 5"/>
          <p:cNvSpPr txBox="1">
            <a:spLocks noChangeArrowheads="1"/>
          </p:cNvSpPr>
          <p:nvPr/>
        </p:nvSpPr>
        <p:spPr bwMode="auto">
          <a:xfrm>
            <a:off x="636588" y="815522"/>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User Based Collaborative Filtering</a:t>
            </a:r>
          </a:p>
          <a:p>
            <a:pPr defTabSz="912813">
              <a:buSzPct val="120000"/>
            </a:pPr>
            <a:endParaRPr lang="en-US" sz="1700" i="1" dirty="0">
              <a:solidFill>
                <a:schemeClr val="tx2"/>
              </a:solidFill>
            </a:endParaRPr>
          </a:p>
        </p:txBody>
      </p:sp>
      <p:pic>
        <p:nvPicPr>
          <p:cNvPr id="8" name="Picture 7"/>
          <p:cNvPicPr>
            <a:picLocks noChangeAspect="1"/>
          </p:cNvPicPr>
          <p:nvPr/>
        </p:nvPicPr>
        <p:blipFill>
          <a:blip r:embed="rId2"/>
          <a:stretch>
            <a:fillRect/>
          </a:stretch>
        </p:blipFill>
        <p:spPr>
          <a:xfrm>
            <a:off x="476250" y="2619257"/>
            <a:ext cx="6827221" cy="2874721"/>
          </a:xfrm>
          <a:prstGeom prst="rect">
            <a:avLst/>
          </a:prstGeom>
        </p:spPr>
      </p:pic>
      <p:sp>
        <p:nvSpPr>
          <p:cNvPr id="9" name="TextBox 8"/>
          <p:cNvSpPr txBox="1"/>
          <p:nvPr/>
        </p:nvSpPr>
        <p:spPr>
          <a:xfrm>
            <a:off x="476250" y="1469547"/>
            <a:ext cx="677545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Ratings for a set of customers</a:t>
            </a:r>
          </a:p>
          <a:p>
            <a:pPr marL="285750" indent="-285750" algn="l">
              <a:buFont typeface="Wingdings" panose="05000000000000000000" pitchFamily="2" charset="2"/>
              <a:buChar char="Ø"/>
            </a:pPr>
            <a:r>
              <a:rPr lang="en-US" dirty="0" smtClean="0">
                <a:solidFill>
                  <a:schemeClr val="tx2"/>
                </a:solidFill>
              </a:rPr>
              <a:t>We want to know if Garrett will like L.A. Confidential*</a:t>
            </a:r>
            <a:endParaRPr lang="en-US" dirty="0">
              <a:solidFill>
                <a:schemeClr val="tx2"/>
              </a:solidFill>
            </a:endParaRPr>
          </a:p>
        </p:txBody>
      </p:sp>
      <p:sp>
        <p:nvSpPr>
          <p:cNvPr id="10" name="Rectangle 9"/>
          <p:cNvSpPr/>
          <p:nvPr/>
        </p:nvSpPr>
        <p:spPr bwMode="auto">
          <a:xfrm>
            <a:off x="6226629" y="3929743"/>
            <a:ext cx="1076842" cy="261257"/>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extBox 11"/>
          <p:cNvSpPr txBox="1"/>
          <p:nvPr/>
        </p:nvSpPr>
        <p:spPr>
          <a:xfrm>
            <a:off x="122238" y="6134805"/>
            <a:ext cx="7332852" cy="646331"/>
          </a:xfrm>
          <a:prstGeom prst="rect">
            <a:avLst/>
          </a:prstGeom>
          <a:noFill/>
        </p:spPr>
        <p:txBody>
          <a:bodyPr wrap="square" rtlCol="0">
            <a:spAutoFit/>
          </a:bodyPr>
          <a:lstStyle/>
          <a:p>
            <a:pPr algn="l"/>
            <a:r>
              <a:rPr lang="en-US" sz="1200" i="1" dirty="0" smtClean="0"/>
              <a:t>*NOTE:  The interested reader should know that Prof. Sonnier has actually seen L.A. Confidential.  On a 5 point scale I rate it a 10. Clearly it should have won the Academy Award over that stupid Titanic movie.  There was room on the door for Jack, too!!!  </a:t>
            </a:r>
            <a:endParaRPr lang="en-US" sz="1200" i="1" dirty="0"/>
          </a:p>
        </p:txBody>
      </p:sp>
    </p:spTree>
    <p:extLst>
      <p:ext uri="{BB962C8B-B14F-4D97-AF65-F5344CB8AC3E}">
        <p14:creationId xmlns:p14="http://schemas.microsoft.com/office/powerpoint/2010/main" val="3514808492"/>
      </p:ext>
    </p:extLst>
  </p:cSld>
  <p:clrMapOvr>
    <a:masterClrMapping/>
  </p:clrMapOvr>
  <p:transition>
    <p:zoom/>
    <p:sndAc>
      <p:end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20</a:t>
            </a:fld>
            <a:endParaRPr lang="en-US" dirty="0"/>
          </a:p>
        </p:txBody>
      </p:sp>
      <p:sp>
        <p:nvSpPr>
          <p:cNvPr id="5"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234950"/>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7" name="Rectangle 5"/>
          <p:cNvSpPr txBox="1">
            <a:spLocks noChangeArrowheads="1"/>
          </p:cNvSpPr>
          <p:nvPr/>
        </p:nvSpPr>
        <p:spPr bwMode="auto">
          <a:xfrm>
            <a:off x="636588" y="815522"/>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Will Garrett Like L.A. Confidential?</a:t>
            </a:r>
          </a:p>
          <a:p>
            <a:pPr defTabSz="912813">
              <a:buSzPct val="120000"/>
            </a:pPr>
            <a:endParaRPr lang="en-US" sz="1700" i="1" dirty="0">
              <a:solidFill>
                <a:schemeClr val="tx2"/>
              </a:solidFill>
            </a:endParaRPr>
          </a:p>
        </p:txBody>
      </p:sp>
      <p:sp>
        <p:nvSpPr>
          <p:cNvPr id="9" name="TextBox 8"/>
          <p:cNvSpPr txBox="1"/>
          <p:nvPr/>
        </p:nvSpPr>
        <p:spPr>
          <a:xfrm>
            <a:off x="476250" y="1360499"/>
            <a:ext cx="6775450" cy="1077218"/>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Ratings for a set of customers</a:t>
            </a:r>
          </a:p>
          <a:p>
            <a:pPr marL="285750" indent="-285750" algn="l">
              <a:buFont typeface="Wingdings" panose="05000000000000000000" pitchFamily="2" charset="2"/>
              <a:buChar char="Ø"/>
            </a:pPr>
            <a:r>
              <a:rPr lang="en-US" dirty="0" smtClean="0">
                <a:solidFill>
                  <a:schemeClr val="tx2"/>
                </a:solidFill>
              </a:rPr>
              <a:t>One guess would be the average rating for L.A. Confidential.</a:t>
            </a:r>
          </a:p>
          <a:p>
            <a:pPr marL="285750" indent="-285750" algn="l">
              <a:buFont typeface="Wingdings" panose="05000000000000000000" pitchFamily="2" charset="2"/>
              <a:buChar char="Ø"/>
            </a:pPr>
            <a:r>
              <a:rPr lang="en-US" dirty="0" smtClean="0">
                <a:solidFill>
                  <a:schemeClr val="tx2"/>
                </a:solidFill>
              </a:rPr>
              <a:t>Another guess would be Garrett’s average rating</a:t>
            </a:r>
            <a:endParaRPr lang="en-US" dirty="0">
              <a:solidFill>
                <a:schemeClr val="tx2"/>
              </a:solidFill>
            </a:endParaRPr>
          </a:p>
        </p:txBody>
      </p:sp>
      <p:sp>
        <p:nvSpPr>
          <p:cNvPr id="4" name="Oval 3"/>
          <p:cNvSpPr/>
          <p:nvPr/>
        </p:nvSpPr>
        <p:spPr bwMode="auto">
          <a:xfrm>
            <a:off x="7743567" y="4588835"/>
            <a:ext cx="859128" cy="340328"/>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 name="TextBox 11"/>
          <p:cNvSpPr txBox="1"/>
          <p:nvPr/>
        </p:nvSpPr>
        <p:spPr>
          <a:xfrm>
            <a:off x="459275" y="5566324"/>
            <a:ext cx="7922845"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But Garrett’s preferences may be more or less similar to other users</a:t>
            </a:r>
          </a:p>
        </p:txBody>
      </p:sp>
      <p:pic>
        <p:nvPicPr>
          <p:cNvPr id="13" name="Picture 12"/>
          <p:cNvPicPr>
            <a:picLocks noChangeAspect="1"/>
          </p:cNvPicPr>
          <p:nvPr/>
        </p:nvPicPr>
        <p:blipFill>
          <a:blip r:embed="rId2"/>
          <a:stretch>
            <a:fillRect/>
          </a:stretch>
        </p:blipFill>
        <p:spPr>
          <a:xfrm>
            <a:off x="476250" y="3056035"/>
            <a:ext cx="7905871" cy="2098800"/>
          </a:xfrm>
          <a:prstGeom prst="rect">
            <a:avLst/>
          </a:prstGeom>
        </p:spPr>
      </p:pic>
      <p:sp>
        <p:nvSpPr>
          <p:cNvPr id="14" name="Oval 13"/>
          <p:cNvSpPr/>
          <p:nvPr/>
        </p:nvSpPr>
        <p:spPr bwMode="auto">
          <a:xfrm>
            <a:off x="2758883" y="4864002"/>
            <a:ext cx="859128" cy="340328"/>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7534663" y="2256720"/>
            <a:ext cx="1186543" cy="3128607"/>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22238" y="4864002"/>
            <a:ext cx="8183562" cy="426455"/>
          </a:xfrm>
          <a:prstGeom prst="rect">
            <a:avLst/>
          </a:prstGeom>
          <a:solidFill>
            <a:schemeClr val="bg1"/>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40793704"/>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21</a:t>
            </a:fld>
            <a:endParaRPr lang="en-US"/>
          </a:p>
        </p:txBody>
      </p:sp>
      <p:sp>
        <p:nvSpPr>
          <p:cNvPr id="4" name="Rectangle 36"/>
          <p:cNvSpPr>
            <a:spLocks noChangeArrowheads="1"/>
          </p:cNvSpPr>
          <p:nvPr/>
        </p:nvSpPr>
        <p:spPr bwMode="auto">
          <a:xfrm>
            <a:off x="476250" y="43151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62608"/>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50567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Will Garrett Like L.A. Confidential?  A User Based Approach</a:t>
            </a:r>
          </a:p>
          <a:p>
            <a:pPr defTabSz="912813">
              <a:buSzPct val="120000"/>
            </a:pPr>
            <a:endParaRPr lang="en-US" sz="1700" i="1" dirty="0">
              <a:solidFill>
                <a:schemeClr val="tx2"/>
              </a:solidFill>
            </a:endParaRPr>
          </a:p>
        </p:txBody>
      </p:sp>
      <p:sp>
        <p:nvSpPr>
          <p:cNvPr id="7" name="TextBox 6"/>
          <p:cNvSpPr txBox="1"/>
          <p:nvPr/>
        </p:nvSpPr>
        <p:spPr>
          <a:xfrm>
            <a:off x="476250" y="950920"/>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Start with Garrett’s average rating</a:t>
            </a:r>
            <a:endParaRPr lang="en-US" dirty="0">
              <a:solidFill>
                <a:schemeClr val="tx2"/>
              </a:solidFill>
            </a:endParaRPr>
          </a:p>
        </p:txBody>
      </p:sp>
      <p:pic>
        <p:nvPicPr>
          <p:cNvPr id="9" name="Picture 8"/>
          <p:cNvPicPr>
            <a:picLocks noChangeAspect="1"/>
          </p:cNvPicPr>
          <p:nvPr/>
        </p:nvPicPr>
        <p:blipFill rotWithShape="1">
          <a:blip r:embed="rId2"/>
          <a:srcRect r="62376"/>
          <a:stretch/>
        </p:blipFill>
        <p:spPr>
          <a:xfrm>
            <a:off x="476250" y="1394715"/>
            <a:ext cx="2974521" cy="2098800"/>
          </a:xfrm>
          <a:prstGeom prst="rect">
            <a:avLst/>
          </a:prstGeom>
        </p:spPr>
      </p:pic>
      <p:sp>
        <p:nvSpPr>
          <p:cNvPr id="10" name="TextBox 9"/>
          <p:cNvSpPr txBox="1"/>
          <p:nvPr/>
        </p:nvSpPr>
        <p:spPr>
          <a:xfrm>
            <a:off x="476250" y="3802975"/>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Now look at users who liked L.A. Confidential more or less than their average</a:t>
            </a:r>
            <a:endParaRPr lang="en-US" dirty="0">
              <a:solidFill>
                <a:schemeClr val="tx2"/>
              </a:solidFill>
            </a:endParaRPr>
          </a:p>
        </p:txBody>
      </p:sp>
      <p:pic>
        <p:nvPicPr>
          <p:cNvPr id="11" name="Picture 10"/>
          <p:cNvPicPr>
            <a:picLocks noChangeAspect="1"/>
          </p:cNvPicPr>
          <p:nvPr/>
        </p:nvPicPr>
        <p:blipFill>
          <a:blip r:embed="rId3"/>
          <a:stretch>
            <a:fillRect/>
          </a:stretch>
        </p:blipFill>
        <p:spPr>
          <a:xfrm>
            <a:off x="476250" y="4557608"/>
            <a:ext cx="4136941" cy="2086080"/>
          </a:xfrm>
          <a:prstGeom prst="rect">
            <a:avLst/>
          </a:prstGeom>
        </p:spPr>
      </p:pic>
      <p:sp>
        <p:nvSpPr>
          <p:cNvPr id="12" name="Rounded Rectangle 11"/>
          <p:cNvSpPr/>
          <p:nvPr/>
        </p:nvSpPr>
        <p:spPr bwMode="auto">
          <a:xfrm>
            <a:off x="5061857" y="4557608"/>
            <a:ext cx="3276600" cy="1962935"/>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1857" y="4557608"/>
            <a:ext cx="3058886" cy="1962935"/>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4147457" y="5334000"/>
            <a:ext cx="476620" cy="30480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4168052" y="5600648"/>
            <a:ext cx="476620" cy="30480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4148632" y="5855520"/>
            <a:ext cx="476620" cy="3048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Oval 17"/>
          <p:cNvSpPr/>
          <p:nvPr/>
        </p:nvSpPr>
        <p:spPr bwMode="auto">
          <a:xfrm>
            <a:off x="4158342" y="6110392"/>
            <a:ext cx="476620" cy="30480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4136571" y="6330178"/>
            <a:ext cx="476620" cy="3048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 name="Oval 2"/>
          <p:cNvSpPr/>
          <p:nvPr/>
        </p:nvSpPr>
        <p:spPr bwMode="auto">
          <a:xfrm>
            <a:off x="5061857" y="4965170"/>
            <a:ext cx="3450772" cy="151740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Are these users</a:t>
            </a:r>
            <a:r>
              <a:rPr kumimoji="0" lang="en-US" sz="1600" b="1" i="0" u="none" strike="noStrike" cap="none" normalizeH="0" dirty="0" smtClean="0">
                <a:ln>
                  <a:noFill/>
                </a:ln>
                <a:solidFill>
                  <a:schemeClr val="tx2"/>
                </a:solidFill>
                <a:effectLst/>
                <a:latin typeface="Arial" charset="0"/>
              </a:rPr>
              <a:t> positively or negatively similar to Garrett based on ratings?</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4058252560"/>
      </p:ext>
    </p:extLst>
  </p:cSld>
  <p:clrMapOvr>
    <a:masterClrMapping/>
  </p:clrMapOvr>
  <p:transition>
    <p:zoom/>
    <p:sndAc>
      <p:end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22</a:t>
            </a:fld>
            <a:endParaRPr lang="en-US"/>
          </a:p>
        </p:txBody>
      </p:sp>
      <p:sp>
        <p:nvSpPr>
          <p:cNvPr id="4" name="Rectangle 36"/>
          <p:cNvSpPr>
            <a:spLocks noChangeArrowheads="1"/>
          </p:cNvSpPr>
          <p:nvPr/>
        </p:nvSpPr>
        <p:spPr bwMode="auto">
          <a:xfrm>
            <a:off x="476250" y="43151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62608"/>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50567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Will Garrett Like L.A. Confidential?  A User Based Approach</a:t>
            </a:r>
          </a:p>
          <a:p>
            <a:pPr defTabSz="912813">
              <a:buSzPct val="120000"/>
            </a:pPr>
            <a:endParaRPr lang="en-US" sz="1700" i="1" dirty="0">
              <a:solidFill>
                <a:schemeClr val="tx2"/>
              </a:solidFill>
            </a:endParaRPr>
          </a:p>
        </p:txBody>
      </p:sp>
      <p:pic>
        <p:nvPicPr>
          <p:cNvPr id="11" name="Picture 10"/>
          <p:cNvPicPr>
            <a:picLocks noChangeAspect="1"/>
          </p:cNvPicPr>
          <p:nvPr/>
        </p:nvPicPr>
        <p:blipFill>
          <a:blip r:embed="rId2"/>
          <a:stretch>
            <a:fillRect/>
          </a:stretch>
        </p:blipFill>
        <p:spPr>
          <a:xfrm>
            <a:off x="3983802" y="987935"/>
            <a:ext cx="4136941" cy="2086080"/>
          </a:xfrm>
          <a:prstGeom prst="rect">
            <a:avLst/>
          </a:prstGeom>
        </p:spPr>
      </p:pic>
      <p:sp>
        <p:nvSpPr>
          <p:cNvPr id="12" name="Rounded Rectangle 11"/>
          <p:cNvSpPr/>
          <p:nvPr/>
        </p:nvSpPr>
        <p:spPr bwMode="auto">
          <a:xfrm>
            <a:off x="5061857" y="4557608"/>
            <a:ext cx="3276600" cy="1962935"/>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1857" y="4557608"/>
            <a:ext cx="3058886" cy="1962935"/>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473528" y="3314847"/>
            <a:ext cx="7336971" cy="1571535"/>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Move estimate up from 4 if</a:t>
            </a:r>
          </a:p>
          <a:p>
            <a:pPr marL="742950" lvl="1" indent="-285750" algn="l" defTabSz="933450">
              <a:buFont typeface="Wingdings" panose="05000000000000000000" pitchFamily="2" charset="2"/>
              <a:buChar char="Ø"/>
            </a:pPr>
            <a:r>
              <a:rPr kumimoji="0" lang="en-US" b="1" i="0" u="none" strike="noStrike" cap="none" normalizeH="0" baseline="0" dirty="0" smtClean="0">
                <a:ln>
                  <a:noFill/>
                </a:ln>
                <a:solidFill>
                  <a:schemeClr val="tx2"/>
                </a:solidFill>
                <a:effectLst/>
              </a:rPr>
              <a:t>User</a:t>
            </a:r>
            <a:r>
              <a:rPr kumimoji="0" lang="en-US" b="1" i="0" u="none" strike="noStrike" cap="none" normalizeH="0" dirty="0" smtClean="0">
                <a:ln>
                  <a:noFill/>
                </a:ln>
                <a:solidFill>
                  <a:schemeClr val="tx2"/>
                </a:solidFill>
                <a:effectLst/>
              </a:rPr>
              <a:t> is positively similar to Garrett and likes L.A. Confidential </a:t>
            </a:r>
            <a:r>
              <a:rPr kumimoji="0" lang="en-US" b="1" i="1" u="sng" strike="noStrike" cap="none" normalizeH="0" dirty="0" smtClean="0">
                <a:ln>
                  <a:noFill/>
                </a:ln>
                <a:solidFill>
                  <a:schemeClr val="tx2"/>
                </a:solidFill>
                <a:effectLst/>
              </a:rPr>
              <a:t>more</a:t>
            </a:r>
            <a:r>
              <a:rPr kumimoji="0" lang="en-US" b="1" i="0" u="none" strike="noStrike" cap="none" normalizeH="0" dirty="0" smtClean="0">
                <a:ln>
                  <a:noFill/>
                </a:ln>
                <a:solidFill>
                  <a:schemeClr val="tx2"/>
                </a:solidFill>
                <a:effectLst/>
              </a:rPr>
              <a:t> than their average movie</a:t>
            </a:r>
          </a:p>
          <a:p>
            <a:pPr marL="742950" lvl="1" indent="-285750" algn="l" defTabSz="933450">
              <a:buFont typeface="Wingdings" panose="05000000000000000000" pitchFamily="2" charset="2"/>
              <a:buChar char="Ø"/>
            </a:pPr>
            <a:r>
              <a:rPr lang="en-US" baseline="0" dirty="0" smtClean="0">
                <a:solidFill>
                  <a:schemeClr val="tx2"/>
                </a:solidFill>
              </a:rPr>
              <a:t>User is negatively</a:t>
            </a:r>
            <a:r>
              <a:rPr lang="en-US" dirty="0" smtClean="0">
                <a:solidFill>
                  <a:schemeClr val="tx2"/>
                </a:solidFill>
              </a:rPr>
              <a:t> similar to Garrett and likes L.A. Confidential </a:t>
            </a:r>
            <a:r>
              <a:rPr lang="en-US" i="1" u="sng" dirty="0" smtClean="0">
                <a:solidFill>
                  <a:schemeClr val="tx2"/>
                </a:solidFill>
              </a:rPr>
              <a:t>less</a:t>
            </a:r>
            <a:r>
              <a:rPr lang="en-US" dirty="0" smtClean="0">
                <a:solidFill>
                  <a:schemeClr val="tx2"/>
                </a:solidFill>
              </a:rPr>
              <a:t> then their average movie</a:t>
            </a:r>
            <a:endParaRPr kumimoji="0" lang="en-US" b="1" i="0" u="none" strike="noStrike" cap="none" normalizeH="0" baseline="0" dirty="0" smtClean="0">
              <a:ln>
                <a:noFill/>
              </a:ln>
              <a:solidFill>
                <a:schemeClr val="tx2"/>
              </a:solidFill>
              <a:effectLst/>
            </a:endParaRPr>
          </a:p>
        </p:txBody>
      </p:sp>
      <p:pic>
        <p:nvPicPr>
          <p:cNvPr id="15" name="Picture 14"/>
          <p:cNvPicPr>
            <a:picLocks noChangeAspect="1"/>
          </p:cNvPicPr>
          <p:nvPr/>
        </p:nvPicPr>
        <p:blipFill rotWithShape="1">
          <a:blip r:embed="rId3"/>
          <a:srcRect r="62376"/>
          <a:stretch/>
        </p:blipFill>
        <p:spPr>
          <a:xfrm>
            <a:off x="476250" y="1002672"/>
            <a:ext cx="2974521" cy="2098800"/>
          </a:xfrm>
          <a:prstGeom prst="rect">
            <a:avLst/>
          </a:prstGeom>
        </p:spPr>
      </p:pic>
      <p:sp>
        <p:nvSpPr>
          <p:cNvPr id="3" name="Oval 2"/>
          <p:cNvSpPr/>
          <p:nvPr/>
        </p:nvSpPr>
        <p:spPr bwMode="auto">
          <a:xfrm>
            <a:off x="2862943" y="2758232"/>
            <a:ext cx="693738" cy="376364"/>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473528" y="5163434"/>
            <a:ext cx="7336971" cy="1571535"/>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Move estimate down from 4 if</a:t>
            </a:r>
          </a:p>
          <a:p>
            <a:pPr marL="742950" lvl="1" indent="-285750" algn="l" defTabSz="933450">
              <a:buFont typeface="Wingdings" panose="05000000000000000000" pitchFamily="2" charset="2"/>
              <a:buChar char="Ø"/>
            </a:pPr>
            <a:r>
              <a:rPr kumimoji="0" lang="en-US" b="1" i="0" u="none" strike="noStrike" cap="none" normalizeH="0" baseline="0" dirty="0" smtClean="0">
                <a:ln>
                  <a:noFill/>
                </a:ln>
                <a:solidFill>
                  <a:schemeClr val="tx2"/>
                </a:solidFill>
                <a:effectLst/>
              </a:rPr>
              <a:t>User</a:t>
            </a:r>
            <a:r>
              <a:rPr kumimoji="0" lang="en-US" b="1" i="0" u="none" strike="noStrike" cap="none" normalizeH="0" dirty="0" smtClean="0">
                <a:ln>
                  <a:noFill/>
                </a:ln>
                <a:solidFill>
                  <a:schemeClr val="tx2"/>
                </a:solidFill>
                <a:effectLst/>
              </a:rPr>
              <a:t> is positively similar to Garrett and likes L.A. Confidential </a:t>
            </a:r>
            <a:r>
              <a:rPr kumimoji="0" lang="en-US" b="1" i="1" u="sng" strike="noStrike" cap="none" normalizeH="0" dirty="0" smtClean="0">
                <a:ln>
                  <a:noFill/>
                </a:ln>
                <a:solidFill>
                  <a:schemeClr val="tx2"/>
                </a:solidFill>
                <a:effectLst/>
              </a:rPr>
              <a:t>less</a:t>
            </a:r>
            <a:r>
              <a:rPr kumimoji="0" lang="en-US" b="1" i="0" u="none" strike="noStrike" cap="none" normalizeH="0" dirty="0" smtClean="0">
                <a:ln>
                  <a:noFill/>
                </a:ln>
                <a:solidFill>
                  <a:schemeClr val="tx2"/>
                </a:solidFill>
                <a:effectLst/>
              </a:rPr>
              <a:t> than their average movie</a:t>
            </a:r>
          </a:p>
          <a:p>
            <a:pPr marL="742950" lvl="1" indent="-285750" algn="l" defTabSz="933450">
              <a:buFont typeface="Wingdings" panose="05000000000000000000" pitchFamily="2" charset="2"/>
              <a:buChar char="Ø"/>
            </a:pPr>
            <a:r>
              <a:rPr lang="en-US" baseline="0" dirty="0" smtClean="0">
                <a:solidFill>
                  <a:schemeClr val="tx2"/>
                </a:solidFill>
              </a:rPr>
              <a:t>User is negatively</a:t>
            </a:r>
            <a:r>
              <a:rPr lang="en-US" dirty="0" smtClean="0">
                <a:solidFill>
                  <a:schemeClr val="tx2"/>
                </a:solidFill>
              </a:rPr>
              <a:t> similar to Garrett and likes L.A. Confidential </a:t>
            </a:r>
            <a:r>
              <a:rPr lang="en-US" i="1" u="sng" dirty="0" smtClean="0">
                <a:solidFill>
                  <a:schemeClr val="tx2"/>
                </a:solidFill>
              </a:rPr>
              <a:t>more</a:t>
            </a:r>
            <a:r>
              <a:rPr lang="en-US" dirty="0" smtClean="0">
                <a:solidFill>
                  <a:schemeClr val="tx2"/>
                </a:solidFill>
              </a:rPr>
              <a:t> then their average movie</a:t>
            </a:r>
            <a:endParaRPr kumimoji="0" lang="en-US"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2835821911"/>
      </p:ext>
    </p:extLst>
  </p:cSld>
  <p:clrMapOvr>
    <a:masterClrMapping/>
  </p:clrMapOvr>
  <p:transition>
    <p:zoom/>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23</a:t>
            </a:fld>
            <a:endParaRPr lang="en-US"/>
          </a:p>
        </p:txBody>
      </p:sp>
      <p:pic>
        <p:nvPicPr>
          <p:cNvPr id="3" name="Picture 2"/>
          <p:cNvPicPr>
            <a:picLocks noChangeAspect="1"/>
          </p:cNvPicPr>
          <p:nvPr/>
        </p:nvPicPr>
        <p:blipFill>
          <a:blip r:embed="rId2"/>
          <a:stretch>
            <a:fillRect/>
          </a:stretch>
        </p:blipFill>
        <p:spPr>
          <a:xfrm>
            <a:off x="636588" y="2888089"/>
            <a:ext cx="6995641" cy="2243897"/>
          </a:xfrm>
          <a:prstGeom prst="rect">
            <a:avLst/>
          </a:prstGeom>
        </p:spPr>
      </p:pic>
      <p:sp>
        <p:nvSpPr>
          <p:cNvPr id="4"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234950"/>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815522"/>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Correlation is a Measure of Similarity</a:t>
            </a:r>
          </a:p>
          <a:p>
            <a:pPr defTabSz="912813">
              <a:buSzPct val="120000"/>
            </a:pPr>
            <a:endParaRPr lang="en-US" sz="1700" i="1" dirty="0">
              <a:solidFill>
                <a:schemeClr val="tx2"/>
              </a:solidFill>
            </a:endParaRPr>
          </a:p>
        </p:txBody>
      </p:sp>
      <p:sp>
        <p:nvSpPr>
          <p:cNvPr id="8" name="TextBox 7"/>
          <p:cNvSpPr txBox="1"/>
          <p:nvPr/>
        </p:nvSpPr>
        <p:spPr>
          <a:xfrm>
            <a:off x="282576" y="2558667"/>
            <a:ext cx="4095750" cy="338554"/>
          </a:xfrm>
          <a:prstGeom prst="rect">
            <a:avLst/>
          </a:prstGeom>
          <a:noFill/>
        </p:spPr>
        <p:txBody>
          <a:bodyPr wrap="square" rtlCol="0">
            <a:spAutoFit/>
          </a:bodyPr>
          <a:lstStyle/>
          <a:p>
            <a:r>
              <a:rPr lang="en-US" dirty="0" smtClean="0"/>
              <a:t>Correlation Matrix of User Ratings</a:t>
            </a:r>
            <a:endParaRPr lang="en-US" dirty="0"/>
          </a:p>
        </p:txBody>
      </p:sp>
      <p:sp>
        <p:nvSpPr>
          <p:cNvPr id="9" name="TextBox 8"/>
          <p:cNvSpPr txBox="1"/>
          <p:nvPr/>
        </p:nvSpPr>
        <p:spPr>
          <a:xfrm>
            <a:off x="636587" y="5609255"/>
            <a:ext cx="6995641"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Jade is most negatively similar to Garrett</a:t>
            </a:r>
          </a:p>
          <a:p>
            <a:pPr marL="285750" indent="-285750" algn="l">
              <a:buFont typeface="Wingdings" panose="05000000000000000000" pitchFamily="2" charset="2"/>
              <a:buChar char="Ø"/>
            </a:pPr>
            <a:r>
              <a:rPr lang="en-US" dirty="0" smtClean="0">
                <a:solidFill>
                  <a:schemeClr val="tx2"/>
                </a:solidFill>
              </a:rPr>
              <a:t>Raghu is most positively similar to Garrett</a:t>
            </a:r>
            <a:endParaRPr lang="en-US" dirty="0">
              <a:solidFill>
                <a:schemeClr val="tx2"/>
              </a:solidFill>
            </a:endParaRPr>
          </a:p>
        </p:txBody>
      </p:sp>
      <p:sp>
        <p:nvSpPr>
          <p:cNvPr id="7" name="Rectangle 6"/>
          <p:cNvSpPr/>
          <p:nvPr/>
        </p:nvSpPr>
        <p:spPr bwMode="auto">
          <a:xfrm>
            <a:off x="1640795" y="2802067"/>
            <a:ext cx="979714" cy="2438400"/>
          </a:xfrm>
          <a:prstGeom prst="rect">
            <a:avLst/>
          </a:prstGeom>
          <a:noFill/>
          <a:ln w="31750"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36586" y="1669058"/>
            <a:ext cx="6995641"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Here we are computing correlations across </a:t>
            </a:r>
            <a:r>
              <a:rPr lang="en-US" i="1" u="sng" dirty="0" smtClean="0">
                <a:solidFill>
                  <a:schemeClr val="tx2"/>
                </a:solidFill>
              </a:rPr>
              <a:t>users</a:t>
            </a:r>
            <a:endParaRPr lang="en-US" i="1" u="sng" dirty="0">
              <a:solidFill>
                <a:schemeClr val="tx2"/>
              </a:solidFill>
            </a:endParaRPr>
          </a:p>
        </p:txBody>
      </p:sp>
    </p:spTree>
    <p:extLst>
      <p:ext uri="{BB962C8B-B14F-4D97-AF65-F5344CB8AC3E}">
        <p14:creationId xmlns:p14="http://schemas.microsoft.com/office/powerpoint/2010/main" val="2160933293"/>
      </p:ext>
    </p:extLst>
  </p:cSld>
  <p:clrMapOvr>
    <a:masterClrMapping/>
  </p:clrMapOvr>
  <p:transition>
    <p:zoom/>
    <p:sndAc>
      <p:end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24</a:t>
            </a:fld>
            <a:endParaRPr lang="en-US"/>
          </a:p>
        </p:txBody>
      </p:sp>
      <p:pic>
        <p:nvPicPr>
          <p:cNvPr id="3" name="Picture 2"/>
          <p:cNvPicPr>
            <a:picLocks noChangeAspect="1"/>
          </p:cNvPicPr>
          <p:nvPr/>
        </p:nvPicPr>
        <p:blipFill>
          <a:blip r:embed="rId2"/>
          <a:stretch>
            <a:fillRect/>
          </a:stretch>
        </p:blipFill>
        <p:spPr>
          <a:xfrm>
            <a:off x="4669789" y="1457324"/>
            <a:ext cx="4136941" cy="2340480"/>
          </a:xfrm>
          <a:prstGeom prst="rect">
            <a:avLst/>
          </a:prstGeom>
        </p:spPr>
      </p:pic>
      <p:pic>
        <p:nvPicPr>
          <p:cNvPr id="4" name="Picture 3"/>
          <p:cNvPicPr>
            <a:picLocks noChangeAspect="1"/>
          </p:cNvPicPr>
          <p:nvPr/>
        </p:nvPicPr>
        <p:blipFill>
          <a:blip r:embed="rId3"/>
          <a:stretch>
            <a:fillRect/>
          </a:stretch>
        </p:blipFill>
        <p:spPr>
          <a:xfrm>
            <a:off x="231098" y="1496760"/>
            <a:ext cx="4136941" cy="2086080"/>
          </a:xfrm>
          <a:prstGeom prst="rect">
            <a:avLst/>
          </a:prstGeom>
        </p:spPr>
      </p:pic>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Garrett’s Forecasted Rating for L.A. Confidential</a:t>
            </a:r>
          </a:p>
          <a:p>
            <a:pPr defTabSz="912813">
              <a:buSzPct val="120000"/>
            </a:pPr>
            <a:endParaRPr lang="en-US" sz="1700" i="1" dirty="0">
              <a:solidFill>
                <a:schemeClr val="tx2"/>
              </a:solidFill>
            </a:endParaRPr>
          </a:p>
        </p:txBody>
      </p:sp>
      <p:sp>
        <p:nvSpPr>
          <p:cNvPr id="9" name="Rectangle 8"/>
          <p:cNvSpPr/>
          <p:nvPr/>
        </p:nvSpPr>
        <p:spPr bwMode="auto">
          <a:xfrm>
            <a:off x="5544232" y="2300488"/>
            <a:ext cx="1077686" cy="195943"/>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6729188" y="3582840"/>
            <a:ext cx="1077686" cy="195943"/>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7754216" y="2285508"/>
            <a:ext cx="1077686" cy="195943"/>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46265092"/>
      </p:ext>
    </p:extLst>
  </p:cSld>
  <p:clrMapOvr>
    <a:masterClrMapping/>
  </p:clrMapOvr>
  <p:transition>
    <p:zoom/>
    <p:sndAc>
      <p:end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25</a:t>
            </a:fld>
            <a:endParaRPr lang="en-US"/>
          </a:p>
        </p:txBody>
      </p:sp>
      <p:pic>
        <p:nvPicPr>
          <p:cNvPr id="3" name="Picture 2"/>
          <p:cNvPicPr>
            <a:picLocks noChangeAspect="1"/>
          </p:cNvPicPr>
          <p:nvPr/>
        </p:nvPicPr>
        <p:blipFill>
          <a:blip r:embed="rId2"/>
          <a:stretch>
            <a:fillRect/>
          </a:stretch>
        </p:blipFill>
        <p:spPr>
          <a:xfrm>
            <a:off x="4658901" y="1050446"/>
            <a:ext cx="4136941" cy="2340480"/>
          </a:xfrm>
          <a:prstGeom prst="rect">
            <a:avLst/>
          </a:prstGeom>
        </p:spPr>
      </p:pic>
      <p:pic>
        <p:nvPicPr>
          <p:cNvPr id="4" name="Picture 3"/>
          <p:cNvPicPr>
            <a:picLocks noChangeAspect="1"/>
          </p:cNvPicPr>
          <p:nvPr/>
        </p:nvPicPr>
        <p:blipFill>
          <a:blip r:embed="rId3"/>
          <a:stretch>
            <a:fillRect/>
          </a:stretch>
        </p:blipFill>
        <p:spPr>
          <a:xfrm>
            <a:off x="141145" y="1050446"/>
            <a:ext cx="4136941" cy="2086080"/>
          </a:xfrm>
          <a:prstGeom prst="rect">
            <a:avLst/>
          </a:prstGeom>
        </p:spPr>
      </p:pic>
      <p:pic>
        <p:nvPicPr>
          <p:cNvPr id="5" name="Picture 4"/>
          <p:cNvPicPr>
            <a:picLocks noChangeAspect="1"/>
          </p:cNvPicPr>
          <p:nvPr/>
        </p:nvPicPr>
        <p:blipFill>
          <a:blip r:embed="rId4"/>
          <a:stretch>
            <a:fillRect/>
          </a:stretch>
        </p:blipFill>
        <p:spPr>
          <a:xfrm>
            <a:off x="4658901" y="3927236"/>
            <a:ext cx="4136941" cy="2098800"/>
          </a:xfrm>
          <a:prstGeom prst="rect">
            <a:avLst/>
          </a:prstGeom>
        </p:spPr>
      </p:pic>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Garrett’s Forecasted Rating for L.A. Confidential</a:t>
            </a:r>
          </a:p>
          <a:p>
            <a:pPr defTabSz="912813">
              <a:buSzPct val="120000"/>
            </a:pPr>
            <a:endParaRPr lang="en-US" sz="1700" i="1" dirty="0">
              <a:solidFill>
                <a:schemeClr val="tx2"/>
              </a:solidFill>
            </a:endParaRPr>
          </a:p>
        </p:txBody>
      </p:sp>
      <p:cxnSp>
        <p:nvCxnSpPr>
          <p:cNvPr id="10" name="Straight Arrow Connector 9"/>
          <p:cNvCxnSpPr/>
          <p:nvPr/>
        </p:nvCxnSpPr>
        <p:spPr bwMode="auto">
          <a:xfrm>
            <a:off x="4027345" y="1697026"/>
            <a:ext cx="1654999" cy="2552428"/>
          </a:xfrm>
          <a:prstGeom prst="straightConnector1">
            <a:avLst/>
          </a:prstGeom>
          <a:noFill/>
          <a:ln w="9525" cap="flat" cmpd="sng" algn="ctr">
            <a:solidFill>
              <a:srgbClr val="000078"/>
            </a:solidFill>
            <a:prstDash val="dash"/>
            <a:round/>
            <a:headEnd type="none" w="med" len="med"/>
            <a:tailEnd type="triangle"/>
          </a:ln>
          <a:effectLst/>
        </p:spPr>
      </p:cxnSp>
      <p:cxnSp>
        <p:nvCxnSpPr>
          <p:cNvPr id="12" name="Straight Arrow Connector 11"/>
          <p:cNvCxnSpPr/>
          <p:nvPr/>
        </p:nvCxnSpPr>
        <p:spPr bwMode="auto">
          <a:xfrm flipH="1">
            <a:off x="6879772" y="1778368"/>
            <a:ext cx="1545771" cy="2459194"/>
          </a:xfrm>
          <a:prstGeom prst="straightConnector1">
            <a:avLst/>
          </a:prstGeom>
          <a:noFill/>
          <a:ln w="9525" cap="flat" cmpd="sng" algn="ctr">
            <a:solidFill>
              <a:srgbClr val="000078"/>
            </a:solidFill>
            <a:prstDash val="dash"/>
            <a:round/>
            <a:headEnd type="none" w="med" len="med"/>
            <a:tailEnd type="triangle"/>
          </a:ln>
          <a:effectLst/>
        </p:spPr>
      </p:cxnSp>
      <p:cxnSp>
        <p:nvCxnSpPr>
          <p:cNvPr id="18" name="Straight Arrow Connector 17"/>
          <p:cNvCxnSpPr/>
          <p:nvPr/>
        </p:nvCxnSpPr>
        <p:spPr bwMode="auto">
          <a:xfrm flipH="1" flipV="1">
            <a:off x="3907971" y="4898572"/>
            <a:ext cx="4223658" cy="1012098"/>
          </a:xfrm>
          <a:prstGeom prst="straightConnector1">
            <a:avLst/>
          </a:prstGeom>
          <a:noFill/>
          <a:ln w="9525" cap="flat" cmpd="sng" algn="ctr">
            <a:solidFill>
              <a:srgbClr val="000078"/>
            </a:solidFill>
            <a:prstDash val="dash"/>
            <a:round/>
            <a:headEnd type="none" w="med" len="med"/>
            <a:tailEnd type="triangle"/>
          </a:ln>
          <a:effectLst/>
        </p:spPr>
      </p:cxnSp>
      <p:pic>
        <p:nvPicPr>
          <p:cNvPr id="9" name="Picture 8"/>
          <p:cNvPicPr>
            <a:picLocks noChangeAspect="1"/>
          </p:cNvPicPr>
          <p:nvPr/>
        </p:nvPicPr>
        <p:blipFill>
          <a:blip r:embed="rId5"/>
          <a:stretch>
            <a:fillRect/>
          </a:stretch>
        </p:blipFill>
        <p:spPr>
          <a:xfrm>
            <a:off x="499524" y="4406710"/>
            <a:ext cx="3527821" cy="814080"/>
          </a:xfrm>
          <a:prstGeom prst="rect">
            <a:avLst/>
          </a:prstGeom>
        </p:spPr>
      </p:pic>
    </p:spTree>
    <p:extLst>
      <p:ext uri="{BB962C8B-B14F-4D97-AF65-F5344CB8AC3E}">
        <p14:creationId xmlns:p14="http://schemas.microsoft.com/office/powerpoint/2010/main" val="2885870322"/>
      </p:ext>
    </p:extLst>
  </p:cSld>
  <p:clrMapOvr>
    <a:masterClrMapping/>
  </p:clrMapOvr>
  <p:transition>
    <p:zoom/>
    <p:sndAc>
      <p:end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37515" y="3929743"/>
            <a:ext cx="1025071" cy="261257"/>
          </a:xfrm>
          <a:prstGeom prst="rect">
            <a:avLst/>
          </a:prstGeom>
          <a:gradFill flip="none" rotWithShape="1">
            <a:gsLst>
              <a:gs pos="0">
                <a:srgbClr val="92D050">
                  <a:tint val="66000"/>
                  <a:satMod val="160000"/>
                  <a:alpha val="0"/>
                </a:srgbClr>
              </a:gs>
              <a:gs pos="50000">
                <a:srgbClr val="92D050">
                  <a:tint val="44500"/>
                  <a:satMod val="160000"/>
                </a:srgbClr>
              </a:gs>
              <a:gs pos="100000">
                <a:srgbClr val="92D05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 name="Slide Number Placeholder 1"/>
          <p:cNvSpPr>
            <a:spLocks noGrp="1"/>
          </p:cNvSpPr>
          <p:nvPr>
            <p:ph type="sldNum" sz="quarter" idx="11"/>
          </p:nvPr>
        </p:nvSpPr>
        <p:spPr/>
        <p:txBody>
          <a:bodyPr/>
          <a:lstStyle/>
          <a:p>
            <a:fld id="{FEDFAEEB-3857-405E-A1A7-BCE9084F7069}" type="slidenum">
              <a:rPr lang="en-US" smtClean="0"/>
              <a:pPr/>
              <a:t>26</a:t>
            </a:fld>
            <a:endParaRPr lang="en-US"/>
          </a:p>
        </p:txBody>
      </p:sp>
      <p:sp>
        <p:nvSpPr>
          <p:cNvPr id="5"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234950"/>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7" name="Rectangle 5"/>
          <p:cNvSpPr txBox="1">
            <a:spLocks noChangeArrowheads="1"/>
          </p:cNvSpPr>
          <p:nvPr/>
        </p:nvSpPr>
        <p:spPr bwMode="auto">
          <a:xfrm>
            <a:off x="636588" y="815522"/>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Item Based Collaborative Filtering</a:t>
            </a:r>
          </a:p>
          <a:p>
            <a:pPr defTabSz="912813">
              <a:buSzPct val="120000"/>
            </a:pPr>
            <a:endParaRPr lang="en-US" sz="1700" i="1" dirty="0">
              <a:solidFill>
                <a:schemeClr val="tx2"/>
              </a:solidFill>
            </a:endParaRPr>
          </a:p>
        </p:txBody>
      </p:sp>
      <p:pic>
        <p:nvPicPr>
          <p:cNvPr id="8" name="Picture 7"/>
          <p:cNvPicPr>
            <a:picLocks noChangeAspect="1"/>
          </p:cNvPicPr>
          <p:nvPr/>
        </p:nvPicPr>
        <p:blipFill>
          <a:blip r:embed="rId2"/>
          <a:stretch>
            <a:fillRect/>
          </a:stretch>
        </p:blipFill>
        <p:spPr>
          <a:xfrm>
            <a:off x="476250" y="2619257"/>
            <a:ext cx="6827221" cy="2874721"/>
          </a:xfrm>
          <a:prstGeom prst="rect">
            <a:avLst/>
          </a:prstGeom>
        </p:spPr>
      </p:pic>
      <p:sp>
        <p:nvSpPr>
          <p:cNvPr id="9" name="TextBox 8"/>
          <p:cNvSpPr txBox="1"/>
          <p:nvPr/>
        </p:nvSpPr>
        <p:spPr>
          <a:xfrm>
            <a:off x="476250" y="1469547"/>
            <a:ext cx="6775450" cy="584775"/>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Would our answer change if we used an item based filtering approach?</a:t>
            </a:r>
            <a:endParaRPr lang="en-US" dirty="0">
              <a:solidFill>
                <a:schemeClr val="tx2"/>
              </a:solidFill>
            </a:endParaRPr>
          </a:p>
        </p:txBody>
      </p:sp>
      <p:sp>
        <p:nvSpPr>
          <p:cNvPr id="10" name="Rectangle 9"/>
          <p:cNvSpPr/>
          <p:nvPr/>
        </p:nvSpPr>
        <p:spPr bwMode="auto">
          <a:xfrm>
            <a:off x="6226629" y="3929743"/>
            <a:ext cx="1076842" cy="261257"/>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16584539"/>
      </p:ext>
    </p:extLst>
  </p:cSld>
  <p:clrMapOvr>
    <a:masterClrMapping/>
  </p:clrMapOvr>
  <p:transition>
    <p:zoom/>
    <p:sndAc>
      <p:end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76250" y="4184893"/>
            <a:ext cx="5748571" cy="2378640"/>
          </a:xfrm>
          <a:prstGeom prst="rect">
            <a:avLst/>
          </a:prstGeom>
        </p:spPr>
      </p:pic>
      <p:sp>
        <p:nvSpPr>
          <p:cNvPr id="2" name="Slide Number Placeholder 1"/>
          <p:cNvSpPr>
            <a:spLocks noGrp="1"/>
          </p:cNvSpPr>
          <p:nvPr>
            <p:ph type="sldNum" sz="quarter" idx="11"/>
          </p:nvPr>
        </p:nvSpPr>
        <p:spPr/>
        <p:txBody>
          <a:bodyPr/>
          <a:lstStyle/>
          <a:p>
            <a:fld id="{FEDFAEEB-3857-405E-A1A7-BCE9084F7069}" type="slidenum">
              <a:rPr lang="en-US" smtClean="0"/>
              <a:pPr/>
              <a:t>27</a:t>
            </a:fld>
            <a:endParaRPr lang="en-US"/>
          </a:p>
        </p:txBody>
      </p:sp>
      <p:sp>
        <p:nvSpPr>
          <p:cNvPr id="4" name="Rectangle 36"/>
          <p:cNvSpPr>
            <a:spLocks noChangeArrowheads="1"/>
          </p:cNvSpPr>
          <p:nvPr/>
        </p:nvSpPr>
        <p:spPr bwMode="auto">
          <a:xfrm>
            <a:off x="476250" y="43151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62608"/>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50567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Will Garrett Like L.A. Confidential?  An Item Based Approach</a:t>
            </a:r>
          </a:p>
          <a:p>
            <a:pPr defTabSz="912813">
              <a:buSzPct val="120000"/>
            </a:pPr>
            <a:endParaRPr lang="en-US" sz="1700" i="1" dirty="0">
              <a:solidFill>
                <a:schemeClr val="tx2"/>
              </a:solidFill>
            </a:endParaRPr>
          </a:p>
        </p:txBody>
      </p:sp>
      <p:sp>
        <p:nvSpPr>
          <p:cNvPr id="7" name="TextBox 6"/>
          <p:cNvSpPr txBox="1"/>
          <p:nvPr/>
        </p:nvSpPr>
        <p:spPr>
          <a:xfrm>
            <a:off x="476250" y="950920"/>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Start with Garrett’s average rating</a:t>
            </a:r>
            <a:endParaRPr lang="en-US" dirty="0">
              <a:solidFill>
                <a:schemeClr val="tx2"/>
              </a:solidFill>
            </a:endParaRPr>
          </a:p>
        </p:txBody>
      </p:sp>
      <p:pic>
        <p:nvPicPr>
          <p:cNvPr id="9" name="Picture 8"/>
          <p:cNvPicPr>
            <a:picLocks noChangeAspect="1"/>
          </p:cNvPicPr>
          <p:nvPr/>
        </p:nvPicPr>
        <p:blipFill rotWithShape="1">
          <a:blip r:embed="rId3"/>
          <a:srcRect r="62376"/>
          <a:stretch/>
        </p:blipFill>
        <p:spPr>
          <a:xfrm>
            <a:off x="476250" y="1394715"/>
            <a:ext cx="2974521" cy="2098800"/>
          </a:xfrm>
          <a:prstGeom prst="rect">
            <a:avLst/>
          </a:prstGeom>
        </p:spPr>
      </p:pic>
      <p:sp>
        <p:nvSpPr>
          <p:cNvPr id="10" name="TextBox 9"/>
          <p:cNvSpPr txBox="1"/>
          <p:nvPr/>
        </p:nvSpPr>
        <p:spPr>
          <a:xfrm>
            <a:off x="476250" y="3802975"/>
            <a:ext cx="677545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Now look at movies Garrett liked more or less than his average</a:t>
            </a:r>
            <a:endParaRPr lang="en-US" dirty="0">
              <a:solidFill>
                <a:schemeClr val="tx2"/>
              </a:solidFill>
            </a:endParaRPr>
          </a:p>
        </p:txBody>
      </p:sp>
      <p:sp>
        <p:nvSpPr>
          <p:cNvPr id="12" name="Rounded Rectangle 11"/>
          <p:cNvSpPr/>
          <p:nvPr/>
        </p:nvSpPr>
        <p:spPr bwMode="auto">
          <a:xfrm>
            <a:off x="5061857" y="4557608"/>
            <a:ext cx="3276600" cy="1962935"/>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1857" y="4557608"/>
            <a:ext cx="3058886" cy="1962935"/>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5793013" y="5221813"/>
            <a:ext cx="476620" cy="30480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5781764" y="6277316"/>
            <a:ext cx="476620" cy="304800"/>
          </a:xfrm>
          <a:prstGeom prst="ellipse">
            <a:avLst/>
          </a:prstGeom>
          <a:noFill/>
          <a:ln w="9525" cap="flat" cmpd="sng" algn="ctr">
            <a:solidFill>
              <a:srgbClr val="00B05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5781764" y="5477242"/>
            <a:ext cx="476620" cy="3048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5762708" y="6002357"/>
            <a:ext cx="476620" cy="304800"/>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 name="Oval 2"/>
          <p:cNvSpPr/>
          <p:nvPr/>
        </p:nvSpPr>
        <p:spPr bwMode="auto">
          <a:xfrm>
            <a:off x="6457042" y="4141529"/>
            <a:ext cx="2492829" cy="255610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2"/>
                </a:solidFill>
                <a:effectLst/>
                <a:latin typeface="Arial" charset="0"/>
              </a:rPr>
              <a:t>Are these movies</a:t>
            </a:r>
            <a:r>
              <a:rPr kumimoji="0" lang="en-US" sz="1600" b="1" i="0" u="none" strike="noStrike" cap="none" normalizeH="0" dirty="0" smtClean="0">
                <a:ln>
                  <a:noFill/>
                </a:ln>
                <a:solidFill>
                  <a:schemeClr val="tx2"/>
                </a:solidFill>
                <a:effectLst/>
                <a:latin typeface="Arial" charset="0"/>
              </a:rPr>
              <a:t> positively or negatively correlated with </a:t>
            </a:r>
            <a:r>
              <a:rPr kumimoji="0" lang="en-US" sz="1600" b="1" i="0" u="none" strike="noStrike" cap="none" normalizeH="0" smtClean="0">
                <a:ln>
                  <a:noFill/>
                </a:ln>
                <a:solidFill>
                  <a:schemeClr val="tx2"/>
                </a:solidFill>
                <a:effectLst/>
                <a:latin typeface="Arial" charset="0"/>
              </a:rPr>
              <a:t>LA Confidential?</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592018252"/>
      </p:ext>
    </p:extLst>
  </p:cSld>
  <p:clrMapOvr>
    <a:masterClrMapping/>
  </p:clrMapOvr>
  <p:transition>
    <p:zoom/>
    <p:sndAc>
      <p:end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28</a:t>
            </a:fld>
            <a:endParaRPr lang="en-US"/>
          </a:p>
        </p:txBody>
      </p:sp>
      <p:sp>
        <p:nvSpPr>
          <p:cNvPr id="4" name="Rectangle 36"/>
          <p:cNvSpPr>
            <a:spLocks noChangeArrowheads="1"/>
          </p:cNvSpPr>
          <p:nvPr/>
        </p:nvSpPr>
        <p:spPr bwMode="auto">
          <a:xfrm>
            <a:off x="476250" y="431519"/>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62608"/>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50567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Will Garrett Like L.A. Confidential?</a:t>
            </a:r>
          </a:p>
          <a:p>
            <a:pPr defTabSz="912813">
              <a:buSzPct val="120000"/>
            </a:pPr>
            <a:endParaRPr lang="en-US" sz="1700" i="1" dirty="0">
              <a:solidFill>
                <a:schemeClr val="tx2"/>
              </a:solidFill>
            </a:endParaRPr>
          </a:p>
        </p:txBody>
      </p:sp>
      <p:sp>
        <p:nvSpPr>
          <p:cNvPr id="12" name="Rounded Rectangle 11"/>
          <p:cNvSpPr/>
          <p:nvPr/>
        </p:nvSpPr>
        <p:spPr bwMode="auto">
          <a:xfrm>
            <a:off x="5061857" y="4557608"/>
            <a:ext cx="3276600" cy="1962935"/>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1857" y="4557608"/>
            <a:ext cx="3058886" cy="1962935"/>
          </a:xfrm>
          <a:prstGeom prst="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473528" y="3314847"/>
            <a:ext cx="7336971" cy="1571535"/>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Move estimate up from 4 if</a:t>
            </a:r>
          </a:p>
          <a:p>
            <a:pPr marL="742950" lvl="1" indent="-285750" algn="l" defTabSz="933450">
              <a:buFont typeface="Wingdings" panose="05000000000000000000" pitchFamily="2" charset="2"/>
              <a:buChar char="Ø"/>
            </a:pPr>
            <a:r>
              <a:rPr kumimoji="0" lang="en-US" b="1" i="0" u="none" strike="noStrike" cap="none" normalizeH="0" baseline="0" dirty="0" smtClean="0">
                <a:ln>
                  <a:noFill/>
                </a:ln>
                <a:solidFill>
                  <a:schemeClr val="tx2"/>
                </a:solidFill>
                <a:effectLst/>
              </a:rPr>
              <a:t>Item</a:t>
            </a:r>
            <a:r>
              <a:rPr kumimoji="0" lang="en-US" b="1" i="0" u="none" strike="noStrike" cap="none" normalizeH="0" dirty="0" smtClean="0">
                <a:ln>
                  <a:noFill/>
                </a:ln>
                <a:solidFill>
                  <a:schemeClr val="tx2"/>
                </a:solidFill>
                <a:effectLst/>
              </a:rPr>
              <a:t> is positively similar to L.A. Confidential and Garrett likes the item </a:t>
            </a:r>
            <a:r>
              <a:rPr kumimoji="0" lang="en-US" b="1" i="1" u="sng" strike="noStrike" cap="none" normalizeH="0" dirty="0" smtClean="0">
                <a:ln>
                  <a:noFill/>
                </a:ln>
                <a:solidFill>
                  <a:schemeClr val="tx2"/>
                </a:solidFill>
                <a:effectLst/>
              </a:rPr>
              <a:t>more</a:t>
            </a:r>
            <a:r>
              <a:rPr kumimoji="0" lang="en-US" b="1" i="0" u="none" strike="noStrike" cap="none" normalizeH="0" dirty="0" smtClean="0">
                <a:ln>
                  <a:noFill/>
                </a:ln>
                <a:solidFill>
                  <a:schemeClr val="tx2"/>
                </a:solidFill>
                <a:effectLst/>
              </a:rPr>
              <a:t> than his average</a:t>
            </a:r>
          </a:p>
          <a:p>
            <a:pPr marL="742950" lvl="1" indent="-285750" algn="l" defTabSz="933450">
              <a:buFont typeface="Wingdings" panose="05000000000000000000" pitchFamily="2" charset="2"/>
              <a:buChar char="Ø"/>
            </a:pPr>
            <a:r>
              <a:rPr lang="en-US" baseline="0" dirty="0" smtClean="0">
                <a:solidFill>
                  <a:schemeClr val="tx2"/>
                </a:solidFill>
              </a:rPr>
              <a:t>Item is negatively</a:t>
            </a:r>
            <a:r>
              <a:rPr lang="en-US" dirty="0" smtClean="0">
                <a:solidFill>
                  <a:schemeClr val="tx2"/>
                </a:solidFill>
              </a:rPr>
              <a:t> similar to </a:t>
            </a:r>
            <a:r>
              <a:rPr lang="en-US" dirty="0">
                <a:solidFill>
                  <a:schemeClr val="tx2"/>
                </a:solidFill>
              </a:rPr>
              <a:t>L.A. Confidential </a:t>
            </a:r>
            <a:r>
              <a:rPr lang="en-US" dirty="0" smtClean="0">
                <a:solidFill>
                  <a:schemeClr val="tx2"/>
                </a:solidFill>
              </a:rPr>
              <a:t>and Garrett the item </a:t>
            </a:r>
            <a:r>
              <a:rPr lang="en-US" i="1" u="sng" dirty="0" smtClean="0">
                <a:solidFill>
                  <a:schemeClr val="tx2"/>
                </a:solidFill>
              </a:rPr>
              <a:t>less</a:t>
            </a:r>
            <a:r>
              <a:rPr lang="en-US" dirty="0" smtClean="0">
                <a:solidFill>
                  <a:schemeClr val="tx2"/>
                </a:solidFill>
              </a:rPr>
              <a:t> than his average</a:t>
            </a:r>
            <a:endParaRPr kumimoji="0" lang="en-US" b="1" i="0" u="none" strike="noStrike" cap="none" normalizeH="0" baseline="0" dirty="0" smtClean="0">
              <a:ln>
                <a:noFill/>
              </a:ln>
              <a:solidFill>
                <a:schemeClr val="tx2"/>
              </a:solidFill>
              <a:effectLst/>
            </a:endParaRPr>
          </a:p>
        </p:txBody>
      </p:sp>
      <p:pic>
        <p:nvPicPr>
          <p:cNvPr id="15" name="Picture 14"/>
          <p:cNvPicPr>
            <a:picLocks noChangeAspect="1"/>
          </p:cNvPicPr>
          <p:nvPr/>
        </p:nvPicPr>
        <p:blipFill rotWithShape="1">
          <a:blip r:embed="rId2"/>
          <a:srcRect r="62376"/>
          <a:stretch/>
        </p:blipFill>
        <p:spPr>
          <a:xfrm>
            <a:off x="476250" y="1002672"/>
            <a:ext cx="2974521" cy="2098800"/>
          </a:xfrm>
          <a:prstGeom prst="rect">
            <a:avLst/>
          </a:prstGeom>
        </p:spPr>
      </p:pic>
      <p:sp>
        <p:nvSpPr>
          <p:cNvPr id="3" name="Oval 2"/>
          <p:cNvSpPr/>
          <p:nvPr/>
        </p:nvSpPr>
        <p:spPr bwMode="auto">
          <a:xfrm>
            <a:off x="2862943" y="2758232"/>
            <a:ext cx="693738" cy="376364"/>
          </a:xfrm>
          <a:prstGeom prst="ellipse">
            <a:avLst/>
          </a:prstGeom>
          <a:noFill/>
          <a:ln w="9525" cap="flat" cmpd="sng" algn="ctr">
            <a:solidFill>
              <a:srgbClr val="FB012B"/>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473528" y="5163434"/>
            <a:ext cx="7336971" cy="1571535"/>
          </a:xfrm>
          <a:prstGeom prst="rect">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Move estimate down from 4 if</a:t>
            </a:r>
          </a:p>
          <a:p>
            <a:pPr marL="742950" lvl="1" indent="-285750" algn="l" defTabSz="933450">
              <a:buFont typeface="Wingdings" panose="05000000000000000000" pitchFamily="2" charset="2"/>
              <a:buChar char="Ø"/>
            </a:pPr>
            <a:r>
              <a:rPr lang="en-US" dirty="0">
                <a:solidFill>
                  <a:schemeClr val="tx2"/>
                </a:solidFill>
              </a:rPr>
              <a:t>Item is positively similar to L.A. Confidential and Garrett likes the </a:t>
            </a:r>
            <a:r>
              <a:rPr lang="en-US" dirty="0" smtClean="0">
                <a:solidFill>
                  <a:schemeClr val="tx2"/>
                </a:solidFill>
              </a:rPr>
              <a:t>item </a:t>
            </a:r>
            <a:r>
              <a:rPr lang="en-US" i="1" u="sng" dirty="0" smtClean="0">
                <a:solidFill>
                  <a:schemeClr val="tx2"/>
                </a:solidFill>
              </a:rPr>
              <a:t>less</a:t>
            </a:r>
            <a:r>
              <a:rPr lang="en-US" dirty="0" smtClean="0">
                <a:solidFill>
                  <a:schemeClr val="tx2"/>
                </a:solidFill>
              </a:rPr>
              <a:t> </a:t>
            </a:r>
            <a:r>
              <a:rPr lang="en-US" dirty="0">
                <a:solidFill>
                  <a:schemeClr val="tx2"/>
                </a:solidFill>
              </a:rPr>
              <a:t>than his average</a:t>
            </a:r>
          </a:p>
          <a:p>
            <a:pPr marL="742950" lvl="1" indent="-285750" algn="l" defTabSz="933450">
              <a:buFont typeface="Wingdings" panose="05000000000000000000" pitchFamily="2" charset="2"/>
              <a:buChar char="Ø"/>
            </a:pPr>
            <a:r>
              <a:rPr lang="en-US" dirty="0">
                <a:solidFill>
                  <a:schemeClr val="tx2"/>
                </a:solidFill>
              </a:rPr>
              <a:t>Item is negatively similar to L.A. Confidential and Garrett the item </a:t>
            </a:r>
            <a:r>
              <a:rPr lang="en-US" i="1" u="sng" dirty="0" smtClean="0">
                <a:solidFill>
                  <a:schemeClr val="tx2"/>
                </a:solidFill>
              </a:rPr>
              <a:t>more </a:t>
            </a:r>
            <a:r>
              <a:rPr lang="en-US" dirty="0" smtClean="0">
                <a:solidFill>
                  <a:schemeClr val="tx2"/>
                </a:solidFill>
              </a:rPr>
              <a:t>than </a:t>
            </a:r>
            <a:r>
              <a:rPr lang="en-US" dirty="0">
                <a:solidFill>
                  <a:schemeClr val="tx2"/>
                </a:solidFill>
              </a:rPr>
              <a:t>his average</a:t>
            </a:r>
          </a:p>
        </p:txBody>
      </p:sp>
      <p:pic>
        <p:nvPicPr>
          <p:cNvPr id="17" name="Picture 16"/>
          <p:cNvPicPr>
            <a:picLocks noChangeAspect="1"/>
          </p:cNvPicPr>
          <p:nvPr/>
        </p:nvPicPr>
        <p:blipFill>
          <a:blip r:embed="rId3"/>
          <a:stretch>
            <a:fillRect/>
          </a:stretch>
        </p:blipFill>
        <p:spPr>
          <a:xfrm>
            <a:off x="3611109" y="934111"/>
            <a:ext cx="5403657" cy="2235922"/>
          </a:xfrm>
          <a:prstGeom prst="rect">
            <a:avLst/>
          </a:prstGeom>
        </p:spPr>
      </p:pic>
    </p:spTree>
    <p:extLst>
      <p:ext uri="{BB962C8B-B14F-4D97-AF65-F5344CB8AC3E}">
        <p14:creationId xmlns:p14="http://schemas.microsoft.com/office/powerpoint/2010/main" val="3403879680"/>
      </p:ext>
    </p:extLst>
  </p:cSld>
  <p:clrMapOvr>
    <a:masterClrMapping/>
  </p:clrMapOvr>
  <p:transition>
    <p:zoom/>
    <p:sndAc>
      <p:end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2</a:t>
            </a:fld>
            <a:endParaRPr lang="en-US"/>
          </a:p>
        </p:txBody>
      </p:sp>
      <p:sp>
        <p:nvSpPr>
          <p:cNvPr id="5" name="Rectangle 2"/>
          <p:cNvSpPr>
            <a:spLocks noGrp="1" noChangeArrowheads="1"/>
          </p:cNvSpPr>
          <p:nvPr>
            <p:ph type="title"/>
          </p:nvPr>
        </p:nvSpPr>
        <p:spPr>
          <a:xfrm>
            <a:off x="89592" y="115207"/>
            <a:ext cx="8793162" cy="292388"/>
          </a:xfrm>
        </p:spPr>
        <p:txBody>
          <a:bodyPr/>
          <a:lstStyle/>
          <a:p>
            <a:r>
              <a:rPr lang="en-US" dirty="0" smtClean="0"/>
              <a:t>USING AN ATTITUDINAL SEGMENTATION TO TARGET</a:t>
            </a:r>
            <a:endParaRPr lang="en-US" dirty="0"/>
          </a:p>
        </p:txBody>
      </p:sp>
      <p:sp>
        <p:nvSpPr>
          <p:cNvPr id="6"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Call Center Example</a:t>
            </a:r>
            <a:endParaRPr lang="en-US" sz="1800" i="1" dirty="0">
              <a:solidFill>
                <a:schemeClr val="tx2"/>
              </a:solidFill>
            </a:endParaRPr>
          </a:p>
        </p:txBody>
      </p:sp>
      <p:sp>
        <p:nvSpPr>
          <p:cNvPr id="7" name="Rounded Rectangle 6"/>
          <p:cNvSpPr/>
          <p:nvPr/>
        </p:nvSpPr>
        <p:spPr bwMode="auto">
          <a:xfrm>
            <a:off x="701802" y="1374568"/>
            <a:ext cx="3736521" cy="4743743"/>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How do you classify customers who do not take the survey?</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For those that take</a:t>
            </a:r>
            <a:r>
              <a:rPr kumimoji="0" lang="en-US" sz="1600" b="1" i="0" u="none" strike="noStrike" cap="none" normalizeH="0" dirty="0" smtClean="0">
                <a:ln>
                  <a:noFill/>
                </a:ln>
                <a:solidFill>
                  <a:schemeClr val="tx2"/>
                </a:solidFill>
                <a:effectLst/>
                <a:latin typeface="Arial" charset="0"/>
              </a:rPr>
              <a:t> the survey, you </a:t>
            </a:r>
            <a:r>
              <a:rPr kumimoji="0" lang="en-US" sz="1600" b="1" i="0" u="none" strike="noStrike" cap="none" normalizeH="0" baseline="0" dirty="0" smtClean="0">
                <a:ln>
                  <a:noFill/>
                </a:ln>
                <a:solidFill>
                  <a:schemeClr val="tx2"/>
                </a:solidFill>
                <a:effectLst/>
                <a:latin typeface="Arial" charset="0"/>
              </a:rPr>
              <a:t>know the segment</a:t>
            </a:r>
            <a:r>
              <a:rPr kumimoji="0" lang="en-US" sz="1600" b="1" i="0" u="none" strike="noStrike" cap="none" normalizeH="0" dirty="0" smtClean="0">
                <a:ln>
                  <a:noFill/>
                </a:ln>
                <a:solidFill>
                  <a:schemeClr val="tx2"/>
                </a:solidFill>
                <a:effectLst/>
                <a:latin typeface="Arial" charset="0"/>
              </a:rPr>
              <a:t> (i.e., class) of each respondent</a:t>
            </a:r>
            <a:endParaRPr kumimoji="0" lang="en-US" sz="1600" b="1" i="0" u="none" strike="noStrike" cap="none" normalizeH="0" baseline="0" dirty="0" smtClean="0">
              <a:ln>
                <a:noFill/>
              </a:ln>
              <a:solidFill>
                <a:schemeClr val="tx2"/>
              </a:solidFill>
              <a:effectLst/>
              <a:latin typeface="Arial" charset="0"/>
            </a:endParaRP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You observe some customer characteristics  (z) that are easily observed for all</a:t>
            </a:r>
            <a:r>
              <a:rPr kumimoji="0" lang="en-US" sz="1600" b="1" i="0" u="none" strike="noStrike" cap="none" normalizeH="0" dirty="0" smtClean="0">
                <a:ln>
                  <a:noFill/>
                </a:ln>
                <a:solidFill>
                  <a:schemeClr val="tx2"/>
                </a:solidFill>
                <a:effectLst/>
                <a:latin typeface="Arial" charset="0"/>
              </a:rPr>
              <a:t> your customers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Can you develop a rule</a:t>
            </a:r>
            <a:r>
              <a:rPr lang="en-US" dirty="0" smtClean="0">
                <a:solidFill>
                  <a:schemeClr val="tx2"/>
                </a:solidFill>
              </a:rPr>
              <a:t> or algorithm that predicts class membership as a function of things you see for all customers?</a:t>
            </a:r>
            <a:endParaRPr kumimoji="0" lang="en-US" sz="1600" b="1" i="0" u="none" strike="noStrike" cap="none" normalizeH="0" baseline="0" dirty="0" smtClean="0">
              <a:ln>
                <a:noFill/>
              </a:ln>
              <a:solidFill>
                <a:schemeClr val="tx2"/>
              </a:solidFill>
              <a:effectLst/>
              <a:latin typeface="Arial" charset="0"/>
            </a:endParaRPr>
          </a:p>
        </p:txBody>
      </p:sp>
      <p:sp>
        <p:nvSpPr>
          <p:cNvPr id="9" name="Rectangle 2"/>
          <p:cNvSpPr>
            <a:spLocks noChangeArrowheads="1"/>
          </p:cNvSpPr>
          <p:nvPr/>
        </p:nvSpPr>
        <p:spPr bwMode="auto">
          <a:xfrm>
            <a:off x="2231571" y="404948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a:picLocks noChangeAspect="1"/>
          </p:cNvPicPr>
          <p:nvPr/>
        </p:nvPicPr>
        <p:blipFill>
          <a:blip r:embed="rId3"/>
          <a:stretch>
            <a:fillRect/>
          </a:stretch>
        </p:blipFill>
        <p:spPr>
          <a:xfrm>
            <a:off x="5345587" y="1078491"/>
            <a:ext cx="2442826" cy="4318441"/>
          </a:xfrm>
          <a:prstGeom prst="rect">
            <a:avLst/>
          </a:prstGeom>
        </p:spPr>
      </p:pic>
      <p:graphicFrame>
        <p:nvGraphicFramePr>
          <p:cNvPr id="14" name="Object 13"/>
          <p:cNvGraphicFramePr>
            <a:graphicFrameLocks noChangeAspect="1"/>
          </p:cNvGraphicFramePr>
          <p:nvPr>
            <p:extLst/>
          </p:nvPr>
        </p:nvGraphicFramePr>
        <p:xfrm>
          <a:off x="5554454" y="5410373"/>
          <a:ext cx="2025093" cy="1415877"/>
        </p:xfrm>
        <a:graphic>
          <a:graphicData uri="http://schemas.openxmlformats.org/presentationml/2006/ole">
            <mc:AlternateContent xmlns:mc="http://schemas.openxmlformats.org/markup-compatibility/2006">
              <mc:Choice xmlns:v="urn:schemas-microsoft-com:vml" Requires="v">
                <p:oleObj spid="_x0000_s85053" name="Equation" r:id="rId4" imgW="1054080" imgH="736560" progId="Equation.DSMT4">
                  <p:embed/>
                </p:oleObj>
              </mc:Choice>
              <mc:Fallback>
                <p:oleObj name="Equation" r:id="rId4" imgW="1054080" imgH="736560" progId="Equation.DSMT4">
                  <p:embed/>
                  <p:pic>
                    <p:nvPicPr>
                      <p:cNvPr id="14" name="Object 13"/>
                      <p:cNvPicPr>
                        <a:picLocks noChangeAspect="1" noChangeArrowheads="1"/>
                      </p:cNvPicPr>
                      <p:nvPr/>
                    </p:nvPicPr>
                    <p:blipFill>
                      <a:blip r:embed="rId5"/>
                      <a:srcRect/>
                      <a:stretch>
                        <a:fillRect/>
                      </a:stretch>
                    </p:blipFill>
                    <p:spPr bwMode="auto">
                      <a:xfrm>
                        <a:off x="5554454" y="5410373"/>
                        <a:ext cx="2025093" cy="1415877"/>
                      </a:xfrm>
                      <a:prstGeom prst="rect">
                        <a:avLst/>
                      </a:prstGeom>
                      <a:noFill/>
                    </p:spPr>
                  </p:pic>
                </p:oleObj>
              </mc:Fallback>
            </mc:AlternateContent>
          </a:graphicData>
        </a:graphic>
      </p:graphicFrame>
    </p:spTree>
    <p:extLst>
      <p:ext uri="{BB962C8B-B14F-4D97-AF65-F5344CB8AC3E}">
        <p14:creationId xmlns:p14="http://schemas.microsoft.com/office/powerpoint/2010/main" val="1710658593"/>
      </p:ext>
    </p:extLst>
  </p:cSld>
  <p:clrMapOvr>
    <a:masterClrMapping/>
  </p:clrMapOvr>
  <p:transition>
    <p:zoom/>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77900" y="2485553"/>
            <a:ext cx="6713011" cy="2645760"/>
          </a:xfrm>
          <a:prstGeom prst="rect">
            <a:avLst/>
          </a:prstGeom>
        </p:spPr>
      </p:pic>
      <p:sp>
        <p:nvSpPr>
          <p:cNvPr id="2" name="Slide Number Placeholder 1"/>
          <p:cNvSpPr>
            <a:spLocks noGrp="1"/>
          </p:cNvSpPr>
          <p:nvPr>
            <p:ph type="sldNum" sz="quarter" idx="11"/>
          </p:nvPr>
        </p:nvSpPr>
        <p:spPr/>
        <p:txBody>
          <a:bodyPr/>
          <a:lstStyle/>
          <a:p>
            <a:fld id="{FEDFAEEB-3857-405E-A1A7-BCE9084F7069}" type="slidenum">
              <a:rPr lang="en-US" smtClean="0"/>
              <a:pPr/>
              <a:t>29</a:t>
            </a:fld>
            <a:endParaRPr lang="en-US"/>
          </a:p>
        </p:txBody>
      </p:sp>
      <p:sp>
        <p:nvSpPr>
          <p:cNvPr id="4" name="Rectangle 36"/>
          <p:cNvSpPr>
            <a:spLocks noChangeArrowheads="1"/>
          </p:cNvSpPr>
          <p:nvPr/>
        </p:nvSpPr>
        <p:spPr bwMode="auto">
          <a:xfrm>
            <a:off x="476250" y="741363"/>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234950"/>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6" name="Rectangle 5"/>
          <p:cNvSpPr txBox="1">
            <a:spLocks noChangeArrowheads="1"/>
          </p:cNvSpPr>
          <p:nvPr/>
        </p:nvSpPr>
        <p:spPr bwMode="auto">
          <a:xfrm>
            <a:off x="636588" y="815522"/>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Correlation is a Measure of Similarity</a:t>
            </a:r>
          </a:p>
          <a:p>
            <a:pPr defTabSz="912813">
              <a:buSzPct val="120000"/>
            </a:pPr>
            <a:endParaRPr lang="en-US" sz="1700" i="1" dirty="0">
              <a:solidFill>
                <a:schemeClr val="tx2"/>
              </a:solidFill>
            </a:endParaRPr>
          </a:p>
        </p:txBody>
      </p:sp>
      <p:sp>
        <p:nvSpPr>
          <p:cNvPr id="8" name="TextBox 7"/>
          <p:cNvSpPr txBox="1"/>
          <p:nvPr/>
        </p:nvSpPr>
        <p:spPr>
          <a:xfrm>
            <a:off x="423069" y="2193536"/>
            <a:ext cx="4095750" cy="338554"/>
          </a:xfrm>
          <a:prstGeom prst="rect">
            <a:avLst/>
          </a:prstGeom>
          <a:noFill/>
        </p:spPr>
        <p:txBody>
          <a:bodyPr wrap="square" rtlCol="0">
            <a:spAutoFit/>
          </a:bodyPr>
          <a:lstStyle/>
          <a:p>
            <a:r>
              <a:rPr lang="en-US" dirty="0" smtClean="0"/>
              <a:t>Correlation Matrix of Item Ratings</a:t>
            </a:r>
            <a:endParaRPr lang="en-US" dirty="0"/>
          </a:p>
        </p:txBody>
      </p:sp>
      <p:sp>
        <p:nvSpPr>
          <p:cNvPr id="9" name="TextBox 8"/>
          <p:cNvSpPr txBox="1"/>
          <p:nvPr/>
        </p:nvSpPr>
        <p:spPr>
          <a:xfrm>
            <a:off x="636587" y="5609255"/>
            <a:ext cx="6995641"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There Will Be Blood is most similar to L.A. Confidential</a:t>
            </a:r>
          </a:p>
          <a:p>
            <a:pPr marL="285750" indent="-285750" algn="l">
              <a:buFont typeface="Wingdings" panose="05000000000000000000" pitchFamily="2" charset="2"/>
              <a:buChar char="Ø"/>
            </a:pPr>
            <a:r>
              <a:rPr lang="en-US" dirty="0" smtClean="0">
                <a:solidFill>
                  <a:schemeClr val="tx2"/>
                </a:solidFill>
              </a:rPr>
              <a:t>The Hurt Locker is least similar to L.A. Confidential</a:t>
            </a:r>
            <a:endParaRPr lang="en-US" dirty="0">
              <a:solidFill>
                <a:schemeClr val="tx2"/>
              </a:solidFill>
            </a:endParaRPr>
          </a:p>
        </p:txBody>
      </p:sp>
      <p:sp>
        <p:nvSpPr>
          <p:cNvPr id="7" name="Rectangle 6"/>
          <p:cNvSpPr/>
          <p:nvPr/>
        </p:nvSpPr>
        <p:spPr bwMode="auto">
          <a:xfrm rot="5400000">
            <a:off x="4503909" y="2941467"/>
            <a:ext cx="331670" cy="4093481"/>
          </a:xfrm>
          <a:prstGeom prst="rect">
            <a:avLst/>
          </a:prstGeom>
          <a:noFill/>
          <a:ln w="31750"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36586" y="1669058"/>
            <a:ext cx="6995641"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Here we are computing correlations across items</a:t>
            </a:r>
            <a:endParaRPr lang="en-US" dirty="0">
              <a:solidFill>
                <a:schemeClr val="tx2"/>
              </a:solidFill>
            </a:endParaRPr>
          </a:p>
        </p:txBody>
      </p:sp>
    </p:spTree>
    <p:extLst>
      <p:ext uri="{BB962C8B-B14F-4D97-AF65-F5344CB8AC3E}">
        <p14:creationId xmlns:p14="http://schemas.microsoft.com/office/powerpoint/2010/main" val="1399764116"/>
      </p:ext>
    </p:extLst>
  </p:cSld>
  <p:clrMapOvr>
    <a:masterClrMapping/>
  </p:clrMapOvr>
  <p:transition>
    <p:zoom/>
    <p:sndAc>
      <p:end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30</a:t>
            </a:fld>
            <a:endParaRPr lang="en-US"/>
          </a:p>
        </p:txBody>
      </p:sp>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Garrett’s Forecasted Rating for L.A. Confidential</a:t>
            </a:r>
          </a:p>
          <a:p>
            <a:pPr defTabSz="912813">
              <a:buSzPct val="120000"/>
            </a:pPr>
            <a:endParaRPr lang="en-US" sz="1700" i="1" dirty="0">
              <a:solidFill>
                <a:schemeClr val="tx2"/>
              </a:solidFill>
            </a:endParaRPr>
          </a:p>
        </p:txBody>
      </p:sp>
      <p:pic>
        <p:nvPicPr>
          <p:cNvPr id="10" name="Picture 9"/>
          <p:cNvPicPr>
            <a:picLocks noChangeAspect="1"/>
          </p:cNvPicPr>
          <p:nvPr/>
        </p:nvPicPr>
        <p:blipFill>
          <a:blip r:embed="rId2"/>
          <a:stretch>
            <a:fillRect/>
          </a:stretch>
        </p:blipFill>
        <p:spPr>
          <a:xfrm>
            <a:off x="122238" y="1303778"/>
            <a:ext cx="4311428" cy="1583640"/>
          </a:xfrm>
          <a:prstGeom prst="rect">
            <a:avLst/>
          </a:prstGeom>
        </p:spPr>
      </p:pic>
      <p:pic>
        <p:nvPicPr>
          <p:cNvPr id="11" name="Picture 10"/>
          <p:cNvPicPr>
            <a:picLocks noChangeAspect="1"/>
          </p:cNvPicPr>
          <p:nvPr/>
        </p:nvPicPr>
        <p:blipFill>
          <a:blip r:embed="rId3"/>
          <a:stretch>
            <a:fillRect/>
          </a:stretch>
        </p:blipFill>
        <p:spPr>
          <a:xfrm>
            <a:off x="4603972" y="1303778"/>
            <a:ext cx="4311428" cy="1755360"/>
          </a:xfrm>
          <a:prstGeom prst="rect">
            <a:avLst/>
          </a:prstGeom>
        </p:spPr>
      </p:pic>
    </p:spTree>
    <p:extLst>
      <p:ext uri="{BB962C8B-B14F-4D97-AF65-F5344CB8AC3E}">
        <p14:creationId xmlns:p14="http://schemas.microsoft.com/office/powerpoint/2010/main" val="256022971"/>
      </p:ext>
    </p:extLst>
  </p:cSld>
  <p:clrMapOvr>
    <a:masterClrMapping/>
  </p:clrMapOvr>
  <p:transition>
    <p:zoom/>
    <p:sndAc>
      <p:end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31</a:t>
            </a:fld>
            <a:endParaRPr lang="en-US"/>
          </a:p>
        </p:txBody>
      </p:sp>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Garrett’s Forecasted Rating for L.A. Confidential</a:t>
            </a:r>
          </a:p>
          <a:p>
            <a:pPr defTabSz="912813">
              <a:buSzPct val="120000"/>
            </a:pPr>
            <a:endParaRPr lang="en-US" sz="1700" i="1" dirty="0">
              <a:solidFill>
                <a:schemeClr val="tx2"/>
              </a:solidFill>
            </a:endParaRPr>
          </a:p>
        </p:txBody>
      </p:sp>
      <p:cxnSp>
        <p:nvCxnSpPr>
          <p:cNvPr id="10" name="Straight Arrow Connector 9"/>
          <p:cNvCxnSpPr/>
          <p:nvPr/>
        </p:nvCxnSpPr>
        <p:spPr bwMode="auto">
          <a:xfrm>
            <a:off x="4060371" y="1778368"/>
            <a:ext cx="2699315" cy="2209229"/>
          </a:xfrm>
          <a:prstGeom prst="straightConnector1">
            <a:avLst/>
          </a:prstGeom>
          <a:noFill/>
          <a:ln w="9525" cap="flat" cmpd="sng" algn="ctr">
            <a:solidFill>
              <a:srgbClr val="000078"/>
            </a:solidFill>
            <a:prstDash val="dash"/>
            <a:round/>
            <a:headEnd type="none" w="med" len="med"/>
            <a:tailEnd type="triangle"/>
          </a:ln>
          <a:effectLst/>
        </p:spPr>
      </p:cxnSp>
      <p:cxnSp>
        <p:nvCxnSpPr>
          <p:cNvPr id="12" name="Straight Arrow Connector 11"/>
          <p:cNvCxnSpPr/>
          <p:nvPr/>
        </p:nvCxnSpPr>
        <p:spPr bwMode="auto">
          <a:xfrm flipH="1">
            <a:off x="7772400" y="1778368"/>
            <a:ext cx="653145" cy="2209229"/>
          </a:xfrm>
          <a:prstGeom prst="straightConnector1">
            <a:avLst/>
          </a:prstGeom>
          <a:noFill/>
          <a:ln w="9525" cap="flat" cmpd="sng" algn="ctr">
            <a:solidFill>
              <a:srgbClr val="000078"/>
            </a:solidFill>
            <a:prstDash val="dash"/>
            <a:round/>
            <a:headEnd type="none" w="med" len="med"/>
            <a:tailEnd type="triangle"/>
          </a:ln>
          <a:effectLst/>
        </p:spPr>
      </p:cxnSp>
      <p:cxnSp>
        <p:nvCxnSpPr>
          <p:cNvPr id="18" name="Straight Arrow Connector 17"/>
          <p:cNvCxnSpPr>
            <a:endCxn id="22" idx="3"/>
          </p:cNvCxnSpPr>
          <p:nvPr/>
        </p:nvCxnSpPr>
        <p:spPr bwMode="auto">
          <a:xfrm flipH="1" flipV="1">
            <a:off x="4060371" y="4572594"/>
            <a:ext cx="4223658" cy="653719"/>
          </a:xfrm>
          <a:prstGeom prst="straightConnector1">
            <a:avLst/>
          </a:prstGeom>
          <a:noFill/>
          <a:ln w="9525" cap="flat" cmpd="sng" algn="ctr">
            <a:solidFill>
              <a:srgbClr val="000078"/>
            </a:solidFill>
            <a:prstDash val="dash"/>
            <a:round/>
            <a:headEnd type="none" w="med" len="med"/>
            <a:tailEnd type="triangle"/>
          </a:ln>
          <a:effectLst/>
        </p:spPr>
      </p:cxnSp>
      <p:pic>
        <p:nvPicPr>
          <p:cNvPr id="13" name="Picture 12"/>
          <p:cNvPicPr>
            <a:picLocks noChangeAspect="1"/>
          </p:cNvPicPr>
          <p:nvPr/>
        </p:nvPicPr>
        <p:blipFill>
          <a:blip r:embed="rId2"/>
          <a:stretch>
            <a:fillRect/>
          </a:stretch>
        </p:blipFill>
        <p:spPr>
          <a:xfrm>
            <a:off x="122238" y="1303778"/>
            <a:ext cx="4311428" cy="1583640"/>
          </a:xfrm>
          <a:prstGeom prst="rect">
            <a:avLst/>
          </a:prstGeom>
        </p:spPr>
      </p:pic>
      <p:pic>
        <p:nvPicPr>
          <p:cNvPr id="14" name="Picture 13"/>
          <p:cNvPicPr>
            <a:picLocks noChangeAspect="1"/>
          </p:cNvPicPr>
          <p:nvPr/>
        </p:nvPicPr>
        <p:blipFill>
          <a:blip r:embed="rId3"/>
          <a:stretch>
            <a:fillRect/>
          </a:stretch>
        </p:blipFill>
        <p:spPr>
          <a:xfrm>
            <a:off x="4603972" y="1303778"/>
            <a:ext cx="4311428" cy="1755360"/>
          </a:xfrm>
          <a:prstGeom prst="rect">
            <a:avLst/>
          </a:prstGeom>
        </p:spPr>
      </p:pic>
      <p:pic>
        <p:nvPicPr>
          <p:cNvPr id="9" name="Picture 8"/>
          <p:cNvPicPr>
            <a:picLocks noChangeAspect="1"/>
          </p:cNvPicPr>
          <p:nvPr/>
        </p:nvPicPr>
        <p:blipFill>
          <a:blip r:embed="rId4"/>
          <a:stretch>
            <a:fillRect/>
          </a:stretch>
        </p:blipFill>
        <p:spPr>
          <a:xfrm>
            <a:off x="4603972" y="3749783"/>
            <a:ext cx="4311428" cy="1564560"/>
          </a:xfrm>
          <a:prstGeom prst="rect">
            <a:avLst/>
          </a:prstGeom>
        </p:spPr>
      </p:pic>
      <p:pic>
        <p:nvPicPr>
          <p:cNvPr id="22" name="Picture 21"/>
          <p:cNvPicPr>
            <a:picLocks noChangeAspect="1"/>
          </p:cNvPicPr>
          <p:nvPr/>
        </p:nvPicPr>
        <p:blipFill>
          <a:blip r:embed="rId5"/>
          <a:stretch>
            <a:fillRect/>
          </a:stretch>
        </p:blipFill>
        <p:spPr>
          <a:xfrm>
            <a:off x="532550" y="4165554"/>
            <a:ext cx="3527821" cy="814080"/>
          </a:xfrm>
          <a:prstGeom prst="rect">
            <a:avLst/>
          </a:prstGeom>
        </p:spPr>
      </p:pic>
    </p:spTree>
    <p:extLst>
      <p:ext uri="{BB962C8B-B14F-4D97-AF65-F5344CB8AC3E}">
        <p14:creationId xmlns:p14="http://schemas.microsoft.com/office/powerpoint/2010/main" val="3387675967"/>
      </p:ext>
    </p:extLst>
  </p:cSld>
  <p:clrMapOvr>
    <a:masterClrMapping/>
  </p:clrMapOvr>
  <p:transition>
    <p:zoom/>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32</a:t>
            </a:fld>
            <a:endParaRPr lang="en-US"/>
          </a:p>
        </p:txBody>
      </p:sp>
      <p:pic>
        <p:nvPicPr>
          <p:cNvPr id="3" name="Picture 2"/>
          <p:cNvPicPr>
            <a:picLocks noChangeAspect="1"/>
          </p:cNvPicPr>
          <p:nvPr/>
        </p:nvPicPr>
        <p:blipFill>
          <a:blip r:embed="rId2"/>
          <a:stretch>
            <a:fillRect/>
          </a:stretch>
        </p:blipFill>
        <p:spPr>
          <a:xfrm>
            <a:off x="4673430" y="1720965"/>
            <a:ext cx="3527821" cy="814080"/>
          </a:xfrm>
          <a:prstGeom prst="rect">
            <a:avLst/>
          </a:prstGeom>
        </p:spPr>
      </p:pic>
      <p:sp>
        <p:nvSpPr>
          <p:cNvPr id="5"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7"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Garrett’s Forecasted Rating for L.A. Confidential</a:t>
            </a:r>
          </a:p>
          <a:p>
            <a:pPr defTabSz="912813">
              <a:buSzPct val="120000"/>
            </a:pPr>
            <a:endParaRPr lang="en-US" sz="1700" i="1" dirty="0">
              <a:solidFill>
                <a:schemeClr val="tx2"/>
              </a:solidFill>
            </a:endParaRPr>
          </a:p>
        </p:txBody>
      </p:sp>
      <p:sp>
        <p:nvSpPr>
          <p:cNvPr id="8" name="TextBox 7"/>
          <p:cNvSpPr txBox="1"/>
          <p:nvPr/>
        </p:nvSpPr>
        <p:spPr>
          <a:xfrm>
            <a:off x="656771" y="1382411"/>
            <a:ext cx="2243307" cy="338554"/>
          </a:xfrm>
          <a:prstGeom prst="rect">
            <a:avLst/>
          </a:prstGeom>
          <a:noFill/>
        </p:spPr>
        <p:txBody>
          <a:bodyPr wrap="square" rtlCol="0">
            <a:spAutoFit/>
          </a:bodyPr>
          <a:lstStyle/>
          <a:p>
            <a:r>
              <a:rPr lang="en-US" dirty="0" smtClean="0"/>
              <a:t>User Based Filter</a:t>
            </a:r>
            <a:endParaRPr lang="en-US" dirty="0"/>
          </a:p>
        </p:txBody>
      </p:sp>
      <p:sp>
        <p:nvSpPr>
          <p:cNvPr id="9" name="TextBox 8"/>
          <p:cNvSpPr txBox="1"/>
          <p:nvPr/>
        </p:nvSpPr>
        <p:spPr>
          <a:xfrm>
            <a:off x="4445001" y="1371525"/>
            <a:ext cx="2243307" cy="338554"/>
          </a:xfrm>
          <a:prstGeom prst="rect">
            <a:avLst/>
          </a:prstGeom>
          <a:noFill/>
        </p:spPr>
        <p:txBody>
          <a:bodyPr wrap="square" rtlCol="0">
            <a:spAutoFit/>
          </a:bodyPr>
          <a:lstStyle/>
          <a:p>
            <a:r>
              <a:rPr lang="en-US" dirty="0" smtClean="0"/>
              <a:t>Item Based Filter</a:t>
            </a:r>
            <a:endParaRPr lang="en-US" dirty="0"/>
          </a:p>
        </p:txBody>
      </p:sp>
      <p:pic>
        <p:nvPicPr>
          <p:cNvPr id="10" name="Picture 9"/>
          <p:cNvPicPr>
            <a:picLocks noChangeAspect="1"/>
          </p:cNvPicPr>
          <p:nvPr/>
        </p:nvPicPr>
        <p:blipFill>
          <a:blip r:embed="rId3"/>
          <a:stretch>
            <a:fillRect/>
          </a:stretch>
        </p:blipFill>
        <p:spPr>
          <a:xfrm>
            <a:off x="917180" y="1710079"/>
            <a:ext cx="3527821" cy="814080"/>
          </a:xfrm>
          <a:prstGeom prst="rect">
            <a:avLst/>
          </a:prstGeom>
        </p:spPr>
      </p:pic>
      <p:sp>
        <p:nvSpPr>
          <p:cNvPr id="11" name="TextBox 10"/>
          <p:cNvSpPr txBox="1"/>
          <p:nvPr/>
        </p:nvSpPr>
        <p:spPr>
          <a:xfrm>
            <a:off x="1002224" y="2936706"/>
            <a:ext cx="5771128" cy="1446550"/>
          </a:xfrm>
          <a:prstGeom prst="rect">
            <a:avLst/>
          </a:prstGeom>
          <a:solidFill>
            <a:schemeClr val="bg1">
              <a:lumMod val="7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They do not differ in computational complexity</a:t>
            </a:r>
          </a:p>
          <a:p>
            <a:pPr marL="285750" indent="-285750" algn="l">
              <a:buFont typeface="Wingdings" panose="05000000000000000000" pitchFamily="2" charset="2"/>
              <a:buChar char="Ø"/>
            </a:pPr>
            <a:r>
              <a:rPr lang="en-US" dirty="0" smtClean="0">
                <a:solidFill>
                  <a:schemeClr val="tx2"/>
                </a:solidFill>
              </a:rPr>
              <a:t>They do not generally give the same rating</a:t>
            </a:r>
          </a:p>
          <a:p>
            <a:pPr marL="285750" indent="-285750" algn="l">
              <a:buFont typeface="Wingdings" panose="05000000000000000000" pitchFamily="2" charset="2"/>
              <a:buChar char="Ø"/>
            </a:pPr>
            <a:r>
              <a:rPr lang="en-US" dirty="0" smtClean="0">
                <a:solidFill>
                  <a:schemeClr val="tx2"/>
                </a:solidFill>
              </a:rPr>
              <a:t>Intuitively when might you favor one or the other?</a:t>
            </a:r>
          </a:p>
          <a:p>
            <a:pPr marL="285750" indent="-285750" algn="l">
              <a:buFont typeface="Wingdings" panose="05000000000000000000" pitchFamily="2" charset="2"/>
              <a:buChar char="Ø"/>
            </a:pPr>
            <a:r>
              <a:rPr lang="en-US" dirty="0" smtClean="0">
                <a:solidFill>
                  <a:schemeClr val="tx2"/>
                </a:solidFill>
              </a:rPr>
              <a:t>Could you combine them?</a:t>
            </a:r>
            <a:endParaRPr lang="en-US" dirty="0">
              <a:solidFill>
                <a:schemeClr val="tx2"/>
              </a:solidFill>
            </a:endParaRPr>
          </a:p>
        </p:txBody>
      </p:sp>
      <p:pic>
        <p:nvPicPr>
          <p:cNvPr id="71682" name="Picture 2" descr="Image result for faceboo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640" y="4691184"/>
            <a:ext cx="1595438" cy="15954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4212783" y="4955898"/>
            <a:ext cx="3214688" cy="1177862"/>
          </a:xfrm>
          <a:prstGeom prst="rect">
            <a:avLst/>
          </a:prstGeom>
        </p:spPr>
      </p:pic>
    </p:spTree>
    <p:extLst>
      <p:ext uri="{BB962C8B-B14F-4D97-AF65-F5344CB8AC3E}">
        <p14:creationId xmlns:p14="http://schemas.microsoft.com/office/powerpoint/2010/main" val="270065944"/>
      </p:ext>
    </p:extLst>
  </p:cSld>
  <p:clrMapOvr>
    <a:masterClrMapping/>
  </p:clrMapOvr>
  <p:transition>
    <p:zoom/>
    <p:sndAc>
      <p:end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33</a:t>
            </a:fld>
            <a:endParaRPr lang="en-US"/>
          </a:p>
        </p:txBody>
      </p:sp>
      <p:sp>
        <p:nvSpPr>
          <p:cNvPr id="5"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NETFLIX</a:t>
            </a:r>
          </a:p>
        </p:txBody>
      </p:sp>
      <p:sp>
        <p:nvSpPr>
          <p:cNvPr id="7"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Some More Thoughts on Collaborative Filters</a:t>
            </a:r>
          </a:p>
          <a:p>
            <a:pPr defTabSz="912813">
              <a:buSzPct val="120000"/>
            </a:pPr>
            <a:endParaRPr lang="en-US" sz="1700" i="1" dirty="0">
              <a:solidFill>
                <a:schemeClr val="tx2"/>
              </a:solidFill>
            </a:endParaRPr>
          </a:p>
        </p:txBody>
      </p:sp>
      <p:sp>
        <p:nvSpPr>
          <p:cNvPr id="11" name="TextBox 10"/>
          <p:cNvSpPr txBox="1"/>
          <p:nvPr/>
        </p:nvSpPr>
        <p:spPr>
          <a:xfrm>
            <a:off x="500063" y="1407947"/>
            <a:ext cx="7123047" cy="2062103"/>
          </a:xfrm>
          <a:prstGeom prst="rect">
            <a:avLst/>
          </a:prstGeom>
          <a:solidFill>
            <a:schemeClr val="bg1">
              <a:lumMod val="75000"/>
            </a:schemeClr>
          </a:solidFill>
        </p:spPr>
        <p:txBody>
          <a:bodyPr wrap="square" rtlCol="0">
            <a:spAutoFit/>
          </a:bodyPr>
          <a:lstStyle/>
          <a:p>
            <a:pPr algn="l"/>
            <a:r>
              <a:rPr lang="en-US" dirty="0" smtClean="0">
                <a:solidFill>
                  <a:schemeClr val="tx2"/>
                </a:solidFill>
              </a:rPr>
              <a:t>Additional Issues to Consider</a:t>
            </a:r>
          </a:p>
          <a:p>
            <a:pPr marL="285750" indent="-285750" algn="l">
              <a:buFont typeface="Wingdings" panose="05000000000000000000" pitchFamily="2" charset="2"/>
              <a:buChar char="Ø"/>
            </a:pPr>
            <a:r>
              <a:rPr lang="en-US" dirty="0" smtClean="0">
                <a:solidFill>
                  <a:schemeClr val="tx2"/>
                </a:solidFill>
              </a:rPr>
              <a:t>Popularity Bias:  More popular items have more data and will be favored</a:t>
            </a:r>
          </a:p>
          <a:p>
            <a:pPr marL="285750" indent="-285750" algn="l">
              <a:buFont typeface="Wingdings" panose="05000000000000000000" pitchFamily="2" charset="2"/>
              <a:buChar char="Ø"/>
            </a:pPr>
            <a:r>
              <a:rPr lang="en-US" dirty="0" smtClean="0">
                <a:solidFill>
                  <a:schemeClr val="tx2"/>
                </a:solidFill>
              </a:rPr>
              <a:t>Cold Start Problem:  New items will have little to no data</a:t>
            </a:r>
          </a:p>
          <a:p>
            <a:pPr marL="285750" indent="-285750" algn="l">
              <a:buFont typeface="Wingdings" panose="05000000000000000000" pitchFamily="2" charset="2"/>
              <a:buChar char="Ø"/>
            </a:pPr>
            <a:r>
              <a:rPr lang="en-US" dirty="0" smtClean="0">
                <a:solidFill>
                  <a:schemeClr val="tx2"/>
                </a:solidFill>
              </a:rPr>
              <a:t>Sparsity:  User-Item matrix may contain many missing values</a:t>
            </a:r>
          </a:p>
          <a:p>
            <a:pPr marL="285750" indent="-285750" algn="l">
              <a:buFont typeface="Wingdings" panose="05000000000000000000" pitchFamily="2" charset="2"/>
              <a:buChar char="Ø"/>
            </a:pPr>
            <a:endParaRPr lang="en-US" dirty="0">
              <a:solidFill>
                <a:schemeClr val="tx2"/>
              </a:solidFill>
            </a:endParaRPr>
          </a:p>
        </p:txBody>
      </p:sp>
      <p:pic>
        <p:nvPicPr>
          <p:cNvPr id="13" name="Picture 12"/>
          <p:cNvPicPr>
            <a:picLocks noChangeAspect="1"/>
          </p:cNvPicPr>
          <p:nvPr/>
        </p:nvPicPr>
        <p:blipFill>
          <a:blip r:embed="rId2"/>
          <a:stretch>
            <a:fillRect/>
          </a:stretch>
        </p:blipFill>
        <p:spPr>
          <a:xfrm>
            <a:off x="647975" y="3717281"/>
            <a:ext cx="6827221" cy="2874721"/>
          </a:xfrm>
          <a:prstGeom prst="rect">
            <a:avLst/>
          </a:prstGeom>
        </p:spPr>
      </p:pic>
    </p:spTree>
    <p:extLst>
      <p:ext uri="{BB962C8B-B14F-4D97-AF65-F5344CB8AC3E}">
        <p14:creationId xmlns:p14="http://schemas.microsoft.com/office/powerpoint/2010/main" val="615436579"/>
      </p:ext>
    </p:extLst>
  </p:cSld>
  <p:clrMapOvr>
    <a:masterClrMapping/>
  </p:clrMapOvr>
  <p:transition>
    <p:zoom/>
    <p:sndAc>
      <p:end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34</a:t>
            </a:fld>
            <a:endParaRPr lang="en-US"/>
          </a:p>
        </p:txBody>
      </p:sp>
      <p:sp>
        <p:nvSpPr>
          <p:cNvPr id="5" name="Rectangle 36"/>
          <p:cNvSpPr>
            <a:spLocks noChangeArrowheads="1"/>
          </p:cNvSpPr>
          <p:nvPr/>
        </p:nvSpPr>
        <p:spPr bwMode="auto">
          <a:xfrm>
            <a:off x="505604" y="632884"/>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MATRIX FACTORIZATION</a:t>
            </a:r>
          </a:p>
        </p:txBody>
      </p:sp>
      <p:sp>
        <p:nvSpPr>
          <p:cNvPr id="7" name="Rectangle 5"/>
          <p:cNvSpPr txBox="1">
            <a:spLocks noChangeArrowheads="1"/>
          </p:cNvSpPr>
          <p:nvPr/>
        </p:nvSpPr>
        <p:spPr bwMode="auto">
          <a:xfrm>
            <a:off x="642129" y="70750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How Else to Predict Missing Ratings?</a:t>
            </a:r>
          </a:p>
          <a:p>
            <a:pPr defTabSz="912813">
              <a:buSzPct val="120000"/>
            </a:pPr>
            <a:endParaRPr lang="en-US" sz="1700" i="1" dirty="0">
              <a:solidFill>
                <a:schemeClr val="tx2"/>
              </a:solidFill>
            </a:endParaRPr>
          </a:p>
        </p:txBody>
      </p:sp>
      <p:pic>
        <p:nvPicPr>
          <p:cNvPr id="13" name="Picture 12"/>
          <p:cNvPicPr>
            <a:picLocks noChangeAspect="1"/>
          </p:cNvPicPr>
          <p:nvPr/>
        </p:nvPicPr>
        <p:blipFill>
          <a:blip r:embed="rId2"/>
          <a:stretch>
            <a:fillRect/>
          </a:stretch>
        </p:blipFill>
        <p:spPr>
          <a:xfrm>
            <a:off x="505604" y="1458595"/>
            <a:ext cx="6827221" cy="2874721"/>
          </a:xfrm>
          <a:prstGeom prst="rect">
            <a:avLst/>
          </a:prstGeom>
        </p:spPr>
      </p:pic>
      <p:sp>
        <p:nvSpPr>
          <p:cNvPr id="3" name="Rectangle 2"/>
          <p:cNvSpPr/>
          <p:nvPr/>
        </p:nvSpPr>
        <p:spPr bwMode="auto">
          <a:xfrm>
            <a:off x="505604" y="4749282"/>
            <a:ext cx="6775450" cy="1817756"/>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There are </a:t>
            </a:r>
            <a:r>
              <a:rPr lang="en-US" dirty="0" err="1" smtClean="0">
                <a:solidFill>
                  <a:schemeClr val="tx2"/>
                </a:solidFill>
              </a:rPr>
              <a:t>i</a:t>
            </a:r>
            <a:r>
              <a:rPr lang="en-US" dirty="0" smtClean="0">
                <a:solidFill>
                  <a:schemeClr val="tx2"/>
                </a:solidFill>
              </a:rPr>
              <a:t>=1,…,N users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There</a:t>
            </a:r>
            <a:r>
              <a:rPr kumimoji="0" lang="en-US" sz="1600" b="1" i="0" u="none" strike="noStrike" cap="none" normalizeH="0" dirty="0" smtClean="0">
                <a:ln>
                  <a:noFill/>
                </a:ln>
                <a:solidFill>
                  <a:schemeClr val="tx2"/>
                </a:solidFill>
                <a:effectLst/>
                <a:latin typeface="Arial" charset="0"/>
              </a:rPr>
              <a:t> are j=1,…, M items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The</a:t>
            </a:r>
            <a:r>
              <a:rPr lang="en-US" dirty="0" smtClean="0">
                <a:solidFill>
                  <a:schemeClr val="tx2"/>
                </a:solidFill>
              </a:rPr>
              <a:t> rating </a:t>
            </a:r>
            <a:r>
              <a:rPr lang="en-US" dirty="0" err="1" smtClean="0">
                <a:solidFill>
                  <a:schemeClr val="tx2"/>
                </a:solidFill>
              </a:rPr>
              <a:t>R</a:t>
            </a:r>
            <a:r>
              <a:rPr lang="en-US" baseline="-25000" dirty="0" err="1" smtClean="0">
                <a:solidFill>
                  <a:schemeClr val="tx2"/>
                </a:solidFill>
              </a:rPr>
              <a:t>ij</a:t>
            </a:r>
            <a:r>
              <a:rPr lang="en-US" dirty="0" smtClean="0">
                <a:solidFill>
                  <a:schemeClr val="tx2"/>
                </a:solidFill>
              </a:rPr>
              <a:t> is the rating user </a:t>
            </a:r>
            <a:r>
              <a:rPr lang="en-US" dirty="0" err="1" smtClean="0">
                <a:solidFill>
                  <a:schemeClr val="tx2"/>
                </a:solidFill>
              </a:rPr>
              <a:t>i</a:t>
            </a:r>
            <a:r>
              <a:rPr lang="en-US" dirty="0" smtClean="0">
                <a:solidFill>
                  <a:schemeClr val="tx2"/>
                </a:solidFill>
              </a:rPr>
              <a:t> gives to item j</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In practice N and M may be very large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We</a:t>
            </a:r>
            <a:r>
              <a:rPr kumimoji="0" lang="en-US" sz="1600" b="1" i="0" u="none" strike="noStrike" cap="none" normalizeH="0" dirty="0" smtClean="0">
                <a:ln>
                  <a:noFill/>
                </a:ln>
                <a:solidFill>
                  <a:schemeClr val="tx2"/>
                </a:solidFill>
                <a:effectLst/>
                <a:latin typeface="Arial" charset="0"/>
              </a:rPr>
              <a:t> observe some ratings and some are missing</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3869120683"/>
      </p:ext>
    </p:extLst>
  </p:cSld>
  <p:clrMapOvr>
    <a:masterClrMapping/>
  </p:clrMapOvr>
  <p:transition>
    <p:zoom/>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35</a:t>
            </a:fld>
            <a:endParaRPr lang="en-US"/>
          </a:p>
        </p:txBody>
      </p:sp>
      <p:sp>
        <p:nvSpPr>
          <p:cNvPr id="5" name="Rectangle 36"/>
          <p:cNvSpPr>
            <a:spLocks noChangeArrowheads="1"/>
          </p:cNvSpPr>
          <p:nvPr/>
        </p:nvSpPr>
        <p:spPr bwMode="auto">
          <a:xfrm>
            <a:off x="505604" y="632884"/>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MATRIX FACTORIZATION</a:t>
            </a:r>
          </a:p>
        </p:txBody>
      </p:sp>
      <p:sp>
        <p:nvSpPr>
          <p:cNvPr id="7" name="Rectangle 5"/>
          <p:cNvSpPr txBox="1">
            <a:spLocks noChangeArrowheads="1"/>
          </p:cNvSpPr>
          <p:nvPr/>
        </p:nvSpPr>
        <p:spPr bwMode="auto">
          <a:xfrm>
            <a:off x="642129" y="707508"/>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How Else to Predict Missing Ratings?</a:t>
            </a:r>
          </a:p>
          <a:p>
            <a:pPr defTabSz="912813">
              <a:buSzPct val="120000"/>
            </a:pPr>
            <a:endParaRPr lang="en-US" sz="1700" i="1" dirty="0">
              <a:solidFill>
                <a:schemeClr val="tx2"/>
              </a:solidFill>
            </a:endParaRPr>
          </a:p>
        </p:txBody>
      </p:sp>
      <p:pic>
        <p:nvPicPr>
          <p:cNvPr id="13" name="Picture 12"/>
          <p:cNvPicPr>
            <a:picLocks noChangeAspect="1"/>
          </p:cNvPicPr>
          <p:nvPr/>
        </p:nvPicPr>
        <p:blipFill>
          <a:blip r:embed="rId2"/>
          <a:stretch>
            <a:fillRect/>
          </a:stretch>
        </p:blipFill>
        <p:spPr>
          <a:xfrm>
            <a:off x="505604" y="1291413"/>
            <a:ext cx="6827221" cy="2874721"/>
          </a:xfrm>
          <a:prstGeom prst="rect">
            <a:avLst/>
          </a:prstGeom>
        </p:spPr>
      </p:pic>
      <p:sp>
        <p:nvSpPr>
          <p:cNvPr id="3" name="Rectangle 2"/>
          <p:cNvSpPr/>
          <p:nvPr/>
        </p:nvSpPr>
        <p:spPr bwMode="auto">
          <a:xfrm>
            <a:off x="505604" y="4423026"/>
            <a:ext cx="7658682" cy="107909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This matrix is N users long by M movies wide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It is a coincidenc</a:t>
            </a:r>
            <a:r>
              <a:rPr lang="en-US" dirty="0" smtClean="0">
                <a:solidFill>
                  <a:schemeClr val="tx2"/>
                </a:solidFill>
              </a:rPr>
              <a:t>e that N and M are both equal to six in this example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Imagine now that ther</a:t>
            </a:r>
            <a:r>
              <a:rPr lang="en-US" dirty="0" smtClean="0">
                <a:solidFill>
                  <a:schemeClr val="tx2"/>
                </a:solidFill>
              </a:rPr>
              <a:t>e is a latent attribute that describes users</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1395327288"/>
      </p:ext>
    </p:extLst>
  </p:cSld>
  <p:clrMapOvr>
    <a:masterClrMapping/>
  </p:clrMapOvr>
  <p:transition>
    <p:zoom/>
    <p:sndAc>
      <p:end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FEDFAEEB-3857-405E-A1A7-BCE9084F706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36"/>
          <p:cNvSpPr>
            <a:spLocks noChangeArrowheads="1"/>
          </p:cNvSpPr>
          <p:nvPr/>
        </p:nvSpPr>
        <p:spPr bwMode="auto">
          <a:xfrm>
            <a:off x="505604" y="521178"/>
            <a:ext cx="7584036" cy="401637"/>
          </a:xfrm>
          <a:prstGeom prst="rect">
            <a:avLst/>
          </a:prstGeom>
          <a:solidFill>
            <a:schemeClr val="accent2"/>
          </a:solidFill>
          <a:ln w="9525" algn="ctr">
            <a:noFill/>
            <a:round/>
            <a:headEnd/>
            <a:tailEnd/>
          </a:ln>
        </p:spPr>
        <p:txBody>
          <a:bodyPr lIns="93296" tIns="46648" rIns="93296" bIns="46648"/>
          <a:lstStyle/>
          <a:p>
            <a:pPr marL="0" marR="0" lvl="0" indent="0" algn="ctr" defTabSz="933450" rtl="0" eaLnBrk="1" fontAlgn="base" latinLnBrk="0" hangingPunct="1">
              <a:lnSpc>
                <a:spcPct val="100000"/>
              </a:lnSpc>
              <a:spcBef>
                <a:spcPct val="5000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900" b="1" i="0" u="none" strike="noStrike" kern="0" cap="none" spc="0" normalizeH="0" baseline="0" noProof="0" dirty="0" smtClean="0">
                <a:ln>
                  <a:noFill/>
                </a:ln>
                <a:solidFill>
                  <a:srgbClr val="0344B9"/>
                </a:solidFill>
                <a:effectLst/>
                <a:uLnTx/>
                <a:uFillTx/>
                <a:latin typeface="Arial"/>
                <a:ea typeface="+mj-ea"/>
                <a:cs typeface="+mj-cs"/>
              </a:rPr>
              <a:t>MATRIX FACTORIZATION</a:t>
            </a:r>
          </a:p>
        </p:txBody>
      </p:sp>
      <p:sp>
        <p:nvSpPr>
          <p:cNvPr id="7" name="Rectangle 5"/>
          <p:cNvSpPr txBox="1">
            <a:spLocks noChangeArrowheads="1"/>
          </p:cNvSpPr>
          <p:nvPr/>
        </p:nvSpPr>
        <p:spPr bwMode="auto">
          <a:xfrm>
            <a:off x="642129" y="569028"/>
            <a:ext cx="6502400" cy="654025"/>
          </a:xfrm>
          <a:prstGeom prst="rect">
            <a:avLst/>
          </a:prstGeom>
          <a:noFill/>
          <a:ln w="9525">
            <a:noFill/>
            <a:miter lim="800000"/>
            <a:headEnd/>
            <a:tailEnd/>
          </a:ln>
        </p:spPr>
        <p:txBody>
          <a:bodyPr lIns="0" tIns="0" rIns="0" bIns="0">
            <a:spAutoFit/>
          </a:bodyPr>
          <a:lstStyle/>
          <a:p>
            <a:pPr marL="0" marR="0" lvl="0" indent="0" algn="ctr" defTabSz="912813" rtl="0" eaLnBrk="1" fontAlgn="base" latinLnBrk="0" hangingPunct="1">
              <a:lnSpc>
                <a:spcPct val="100000"/>
              </a:lnSpc>
              <a:spcBef>
                <a:spcPct val="50000"/>
              </a:spcBef>
              <a:spcAft>
                <a:spcPct val="0"/>
              </a:spcAft>
              <a:buClrTx/>
              <a:buSzPct val="120000"/>
              <a:buFontTx/>
              <a:buNone/>
              <a:tabLst/>
              <a:defRPr/>
            </a:pPr>
            <a:r>
              <a:rPr kumimoji="0" lang="en-US" sz="1700" b="1" i="1" u="none" strike="noStrike" kern="1200" cap="none" spc="0" normalizeH="0" baseline="0" noProof="0" dirty="0" smtClean="0">
                <a:ln>
                  <a:noFill/>
                </a:ln>
                <a:solidFill>
                  <a:srgbClr val="0344B9"/>
                </a:solidFill>
                <a:effectLst/>
                <a:uLnTx/>
                <a:uFillTx/>
                <a:latin typeface="Arial" charset="0"/>
                <a:ea typeface="+mn-ea"/>
                <a:cs typeface="+mn-cs"/>
              </a:rPr>
              <a:t>How Else to Predict Missing Ratings?</a:t>
            </a:r>
          </a:p>
          <a:p>
            <a:pPr marL="0" marR="0" lvl="0" indent="0" algn="ctr" defTabSz="912813" rtl="0" eaLnBrk="1" fontAlgn="base" latinLnBrk="0" hangingPunct="1">
              <a:lnSpc>
                <a:spcPct val="100000"/>
              </a:lnSpc>
              <a:spcBef>
                <a:spcPct val="50000"/>
              </a:spcBef>
              <a:spcAft>
                <a:spcPct val="0"/>
              </a:spcAft>
              <a:buClrTx/>
              <a:buSzPct val="120000"/>
              <a:buFontTx/>
              <a:buNone/>
              <a:tabLst/>
              <a:defRPr/>
            </a:pPr>
            <a:endParaRPr kumimoji="0" lang="en-US" sz="1700" b="1" i="1" u="none" strike="noStrike" kern="1200" cap="none" spc="0" normalizeH="0" baseline="0" noProof="0" dirty="0">
              <a:ln>
                <a:noFill/>
              </a:ln>
              <a:solidFill>
                <a:srgbClr val="0344B9"/>
              </a:solidFill>
              <a:effectLst/>
              <a:uLnTx/>
              <a:uFillTx/>
              <a:latin typeface="Arial" charset="0"/>
              <a:ea typeface="+mn-ea"/>
              <a:cs typeface="+mn-cs"/>
            </a:endParaRPr>
          </a:p>
        </p:txBody>
      </p:sp>
      <p:sp>
        <p:nvSpPr>
          <p:cNvPr id="3" name="Rectangle 2"/>
          <p:cNvSpPr/>
          <p:nvPr/>
        </p:nvSpPr>
        <p:spPr bwMode="auto">
          <a:xfrm>
            <a:off x="505603" y="1002245"/>
            <a:ext cx="7584037"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Imagine now that there is a latent attribute x that describes users</a:t>
            </a:r>
          </a:p>
        </p:txBody>
      </p:sp>
      <p:pic>
        <p:nvPicPr>
          <p:cNvPr id="4" name="Picture 3"/>
          <p:cNvPicPr>
            <a:picLocks noChangeAspect="1"/>
          </p:cNvPicPr>
          <p:nvPr/>
        </p:nvPicPr>
        <p:blipFill>
          <a:blip r:embed="rId2"/>
          <a:stretch>
            <a:fillRect/>
          </a:stretch>
        </p:blipFill>
        <p:spPr>
          <a:xfrm>
            <a:off x="975593" y="1849978"/>
            <a:ext cx="1783386" cy="1457575"/>
          </a:xfrm>
          <a:prstGeom prst="rect">
            <a:avLst/>
          </a:prstGeom>
        </p:spPr>
      </p:pic>
      <p:sp>
        <p:nvSpPr>
          <p:cNvPr id="9" name="Rectangle 8"/>
          <p:cNvSpPr/>
          <p:nvPr/>
        </p:nvSpPr>
        <p:spPr bwMode="auto">
          <a:xfrm>
            <a:off x="505604" y="4155287"/>
            <a:ext cx="7584036"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And a second latent attribute y that describes items </a:t>
            </a:r>
          </a:p>
        </p:txBody>
      </p:sp>
      <p:sp>
        <p:nvSpPr>
          <p:cNvPr id="8" name="Rectangle 7"/>
          <p:cNvSpPr/>
          <p:nvPr/>
        </p:nvSpPr>
        <p:spPr bwMode="auto">
          <a:xfrm>
            <a:off x="4033288" y="2485920"/>
            <a:ext cx="3599153" cy="70976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x is an N by</a:t>
            </a:r>
            <a:r>
              <a:rPr kumimoji="0" lang="en-US" sz="1600" b="1" i="0" u="none" strike="noStrike" cap="none" normalizeH="0" dirty="0" smtClean="0">
                <a:ln>
                  <a:noFill/>
                </a:ln>
                <a:solidFill>
                  <a:schemeClr val="tx2"/>
                </a:solidFill>
                <a:effectLst/>
                <a:latin typeface="Arial" charset="0"/>
              </a:rPr>
              <a:t> </a:t>
            </a:r>
            <a:r>
              <a:rPr kumimoji="0" lang="en-US" sz="1600" b="1" i="0" u="none" strike="noStrike" cap="none" normalizeH="0" baseline="0" dirty="0" smtClean="0">
                <a:ln>
                  <a:noFill/>
                </a:ln>
                <a:solidFill>
                  <a:schemeClr val="tx2"/>
                </a:solidFill>
                <a:effectLst/>
                <a:latin typeface="Arial" charset="0"/>
              </a:rPr>
              <a:t>1 column</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N is the number of users</a:t>
            </a:r>
            <a:endParaRPr kumimoji="0" lang="en-US" sz="1600" b="1" i="0" u="none" strike="noStrike" cap="none" normalizeH="0" baseline="0" dirty="0" smtClean="0">
              <a:ln>
                <a:noFill/>
              </a:ln>
              <a:solidFill>
                <a:schemeClr val="tx2"/>
              </a:solidFill>
              <a:effectLst/>
              <a:latin typeface="Arial" charset="0"/>
            </a:endParaRPr>
          </a:p>
        </p:txBody>
      </p:sp>
      <p:sp>
        <p:nvSpPr>
          <p:cNvPr id="12" name="Rectangle 11"/>
          <p:cNvSpPr/>
          <p:nvPr/>
        </p:nvSpPr>
        <p:spPr bwMode="auto">
          <a:xfrm>
            <a:off x="4029956" y="5883402"/>
            <a:ext cx="3599153" cy="70976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 </a:t>
            </a:r>
            <a:r>
              <a:rPr kumimoji="0" lang="en-US" sz="1600" b="1" i="0" u="none" strike="noStrike" cap="none" normalizeH="0" baseline="0" dirty="0" smtClean="0">
                <a:ln>
                  <a:noFill/>
                </a:ln>
                <a:solidFill>
                  <a:schemeClr val="tx2"/>
                </a:solidFill>
                <a:effectLst/>
                <a:latin typeface="Arial" charset="0"/>
              </a:rPr>
              <a:t>is an 1 by</a:t>
            </a:r>
            <a:r>
              <a:rPr kumimoji="0" lang="en-US" sz="1600" b="1" i="0" u="none" strike="noStrike" cap="none" normalizeH="0" dirty="0" smtClean="0">
                <a:ln>
                  <a:noFill/>
                </a:ln>
                <a:solidFill>
                  <a:schemeClr val="tx2"/>
                </a:solidFill>
                <a:effectLst/>
                <a:latin typeface="Arial" charset="0"/>
              </a:rPr>
              <a:t> M row</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M is the number</a:t>
            </a:r>
            <a:r>
              <a:rPr lang="en-US" dirty="0" smtClean="0">
                <a:solidFill>
                  <a:schemeClr val="tx2"/>
                </a:solidFill>
              </a:rPr>
              <a:t> of items</a:t>
            </a:r>
            <a:endParaRPr kumimoji="0" lang="en-US" sz="1600" b="1" i="0" u="none" strike="noStrike" cap="none" normalizeH="0" baseline="0" dirty="0" smtClean="0">
              <a:ln>
                <a:noFill/>
              </a:ln>
              <a:solidFill>
                <a:schemeClr val="tx2"/>
              </a:solidFill>
              <a:effectLst/>
              <a:latin typeface="Arial" charset="0"/>
            </a:endParaRPr>
          </a:p>
        </p:txBody>
      </p:sp>
      <p:pic>
        <p:nvPicPr>
          <p:cNvPr id="11" name="Picture 10"/>
          <p:cNvPicPr>
            <a:picLocks noChangeAspect="1"/>
          </p:cNvPicPr>
          <p:nvPr/>
        </p:nvPicPr>
        <p:blipFill>
          <a:blip r:embed="rId3"/>
          <a:stretch>
            <a:fillRect/>
          </a:stretch>
        </p:blipFill>
        <p:spPr>
          <a:xfrm>
            <a:off x="975593" y="4778721"/>
            <a:ext cx="4853940" cy="746760"/>
          </a:xfrm>
          <a:prstGeom prst="rect">
            <a:avLst/>
          </a:prstGeom>
        </p:spPr>
      </p:pic>
    </p:spTree>
    <p:extLst>
      <p:ext uri="{BB962C8B-B14F-4D97-AF65-F5344CB8AC3E}">
        <p14:creationId xmlns:p14="http://schemas.microsoft.com/office/powerpoint/2010/main" val="497298929"/>
      </p:ext>
    </p:extLst>
  </p:cSld>
  <p:clrMapOvr>
    <a:masterClrMapping/>
  </p:clrMapOvr>
  <p:transition>
    <p:zoom/>
    <p:sndAc>
      <p:end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FEDFAEEB-3857-405E-A1A7-BCE9084F706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36"/>
          <p:cNvSpPr>
            <a:spLocks noChangeArrowheads="1"/>
          </p:cNvSpPr>
          <p:nvPr/>
        </p:nvSpPr>
        <p:spPr bwMode="auto">
          <a:xfrm>
            <a:off x="505604" y="521178"/>
            <a:ext cx="7584036" cy="401637"/>
          </a:xfrm>
          <a:prstGeom prst="rect">
            <a:avLst/>
          </a:prstGeom>
          <a:solidFill>
            <a:schemeClr val="accent2"/>
          </a:solidFill>
          <a:ln w="9525" algn="ctr">
            <a:noFill/>
            <a:round/>
            <a:headEnd/>
            <a:tailEnd/>
          </a:ln>
        </p:spPr>
        <p:txBody>
          <a:bodyPr lIns="93296" tIns="46648" rIns="93296" bIns="46648"/>
          <a:lstStyle/>
          <a:p>
            <a:pPr marL="0" marR="0" lvl="0" indent="0" algn="ctr" defTabSz="933450" rtl="0" eaLnBrk="1" fontAlgn="base" latinLnBrk="0" hangingPunct="1">
              <a:lnSpc>
                <a:spcPct val="100000"/>
              </a:lnSpc>
              <a:spcBef>
                <a:spcPct val="5000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900" b="1" i="0" u="none" strike="noStrike" kern="0" cap="none" spc="0" normalizeH="0" baseline="0" noProof="0" dirty="0" smtClean="0">
                <a:ln>
                  <a:noFill/>
                </a:ln>
                <a:solidFill>
                  <a:srgbClr val="0344B9"/>
                </a:solidFill>
                <a:effectLst/>
                <a:uLnTx/>
                <a:uFillTx/>
                <a:latin typeface="Arial"/>
                <a:ea typeface="+mj-ea"/>
                <a:cs typeface="+mj-cs"/>
              </a:rPr>
              <a:t>MATRIX FACTORIZATION</a:t>
            </a:r>
          </a:p>
        </p:txBody>
      </p:sp>
      <p:sp>
        <p:nvSpPr>
          <p:cNvPr id="7" name="Rectangle 5"/>
          <p:cNvSpPr txBox="1">
            <a:spLocks noChangeArrowheads="1"/>
          </p:cNvSpPr>
          <p:nvPr/>
        </p:nvSpPr>
        <p:spPr bwMode="auto">
          <a:xfrm>
            <a:off x="642129" y="569028"/>
            <a:ext cx="6502400" cy="654025"/>
          </a:xfrm>
          <a:prstGeom prst="rect">
            <a:avLst/>
          </a:prstGeom>
          <a:noFill/>
          <a:ln w="9525">
            <a:noFill/>
            <a:miter lim="800000"/>
            <a:headEnd/>
            <a:tailEnd/>
          </a:ln>
        </p:spPr>
        <p:txBody>
          <a:bodyPr lIns="0" tIns="0" rIns="0" bIns="0">
            <a:spAutoFit/>
          </a:bodyPr>
          <a:lstStyle/>
          <a:p>
            <a:pPr marL="0" marR="0" lvl="0" indent="0" algn="ctr" defTabSz="912813" rtl="0" eaLnBrk="1" fontAlgn="base" latinLnBrk="0" hangingPunct="1">
              <a:lnSpc>
                <a:spcPct val="100000"/>
              </a:lnSpc>
              <a:spcBef>
                <a:spcPct val="50000"/>
              </a:spcBef>
              <a:spcAft>
                <a:spcPct val="0"/>
              </a:spcAft>
              <a:buClrTx/>
              <a:buSzPct val="120000"/>
              <a:buFontTx/>
              <a:buNone/>
              <a:tabLst/>
              <a:defRPr/>
            </a:pPr>
            <a:r>
              <a:rPr kumimoji="0" lang="en-US" sz="1700" b="1" i="1" u="none" strike="noStrike" kern="1200" cap="none" spc="0" normalizeH="0" baseline="0" noProof="0" dirty="0" smtClean="0">
                <a:ln>
                  <a:noFill/>
                </a:ln>
                <a:solidFill>
                  <a:srgbClr val="0344B9"/>
                </a:solidFill>
                <a:effectLst/>
                <a:uLnTx/>
                <a:uFillTx/>
                <a:latin typeface="Arial" charset="0"/>
                <a:ea typeface="+mn-ea"/>
                <a:cs typeface="+mn-cs"/>
              </a:rPr>
              <a:t>How Else to Predict Missing Ratings?</a:t>
            </a:r>
          </a:p>
          <a:p>
            <a:pPr marL="0" marR="0" lvl="0" indent="0" algn="ctr" defTabSz="912813" rtl="0" eaLnBrk="1" fontAlgn="base" latinLnBrk="0" hangingPunct="1">
              <a:lnSpc>
                <a:spcPct val="100000"/>
              </a:lnSpc>
              <a:spcBef>
                <a:spcPct val="50000"/>
              </a:spcBef>
              <a:spcAft>
                <a:spcPct val="0"/>
              </a:spcAft>
              <a:buClrTx/>
              <a:buSzPct val="120000"/>
              <a:buFontTx/>
              <a:buNone/>
              <a:tabLst/>
              <a:defRPr/>
            </a:pPr>
            <a:endParaRPr kumimoji="0" lang="en-US" sz="1700" b="1" i="1" u="none" strike="noStrike" kern="1200" cap="none" spc="0" normalizeH="0" baseline="0" noProof="0" dirty="0">
              <a:ln>
                <a:noFill/>
              </a:ln>
              <a:solidFill>
                <a:srgbClr val="0344B9"/>
              </a:solidFill>
              <a:effectLst/>
              <a:uLnTx/>
              <a:uFillTx/>
              <a:latin typeface="Arial" charset="0"/>
              <a:ea typeface="+mn-ea"/>
              <a:cs typeface="+mn-cs"/>
            </a:endParaRPr>
          </a:p>
        </p:txBody>
      </p:sp>
      <p:sp>
        <p:nvSpPr>
          <p:cNvPr id="3" name="Rectangle 2"/>
          <p:cNvSpPr/>
          <p:nvPr/>
        </p:nvSpPr>
        <p:spPr bwMode="auto">
          <a:xfrm>
            <a:off x="505603" y="1002245"/>
            <a:ext cx="7584037"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What do</a:t>
            </a:r>
            <a:r>
              <a:rPr kumimoji="0" lang="en-US" sz="1600" b="1" i="0" u="none" strike="noStrike" kern="1200" cap="none" spc="0" normalizeH="0" noProof="0" dirty="0" smtClean="0">
                <a:ln>
                  <a:noFill/>
                </a:ln>
                <a:solidFill>
                  <a:srgbClr val="0344B9"/>
                </a:solidFill>
                <a:effectLst/>
                <a:uLnTx/>
                <a:uFillTx/>
                <a:latin typeface="Arial" charset="0"/>
                <a:ea typeface="+mn-ea"/>
                <a:cs typeface="+mn-cs"/>
              </a:rPr>
              <a:t> I get if I multiply these two latent attributes?</a:t>
            </a:r>
            <a:endParaRPr kumimoji="0" lang="en-US" sz="1600" b="1" i="0" u="none" strike="noStrike" kern="1200" cap="none" spc="0" normalizeH="0" baseline="0" noProof="0" dirty="0" smtClean="0">
              <a:ln>
                <a:noFill/>
              </a:ln>
              <a:solidFill>
                <a:srgbClr val="0344B9"/>
              </a:solidFill>
              <a:effectLst/>
              <a:uLnTx/>
              <a:uFillTx/>
              <a:latin typeface="Arial" charset="0"/>
              <a:ea typeface="+mn-ea"/>
              <a:cs typeface="+mn-cs"/>
            </a:endParaRPr>
          </a:p>
        </p:txBody>
      </p:sp>
      <p:pic>
        <p:nvPicPr>
          <p:cNvPr id="4" name="Picture 3"/>
          <p:cNvPicPr>
            <a:picLocks noChangeAspect="1"/>
          </p:cNvPicPr>
          <p:nvPr/>
        </p:nvPicPr>
        <p:blipFill>
          <a:blip r:embed="rId2"/>
          <a:stretch>
            <a:fillRect/>
          </a:stretch>
        </p:blipFill>
        <p:spPr>
          <a:xfrm>
            <a:off x="778417" y="2897154"/>
            <a:ext cx="1783386" cy="1457575"/>
          </a:xfrm>
          <a:prstGeom prst="rect">
            <a:avLst/>
          </a:prstGeom>
        </p:spPr>
      </p:pic>
      <p:sp>
        <p:nvSpPr>
          <p:cNvPr id="8" name="Rectangle 7"/>
          <p:cNvSpPr/>
          <p:nvPr/>
        </p:nvSpPr>
        <p:spPr bwMode="auto">
          <a:xfrm>
            <a:off x="355368" y="5084908"/>
            <a:ext cx="2629483"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x is an N by</a:t>
            </a:r>
            <a:r>
              <a:rPr kumimoji="0" lang="en-US" sz="1600" b="1" i="0" u="none" strike="noStrike" cap="none" normalizeH="0" dirty="0" smtClean="0">
                <a:ln>
                  <a:noFill/>
                </a:ln>
                <a:solidFill>
                  <a:schemeClr val="tx2"/>
                </a:solidFill>
                <a:effectLst/>
                <a:latin typeface="Arial" charset="0"/>
              </a:rPr>
              <a:t> </a:t>
            </a:r>
            <a:r>
              <a:rPr kumimoji="0" lang="en-US" sz="1600" b="1" i="0" u="none" strike="noStrike" cap="none" normalizeH="0" baseline="0" dirty="0" smtClean="0">
                <a:ln>
                  <a:noFill/>
                </a:ln>
                <a:solidFill>
                  <a:schemeClr val="tx2"/>
                </a:solidFill>
                <a:effectLst/>
                <a:latin typeface="Arial" charset="0"/>
              </a:rPr>
              <a:t>1 column</a:t>
            </a:r>
          </a:p>
        </p:txBody>
      </p:sp>
      <p:sp>
        <p:nvSpPr>
          <p:cNvPr id="12" name="Rectangle 11"/>
          <p:cNvSpPr/>
          <p:nvPr/>
        </p:nvSpPr>
        <p:spPr bwMode="auto">
          <a:xfrm>
            <a:off x="3815352" y="1574221"/>
            <a:ext cx="3599153"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 </a:t>
            </a:r>
            <a:r>
              <a:rPr kumimoji="0" lang="en-US" sz="1600" b="1" i="0" u="none" strike="noStrike" cap="none" normalizeH="0" baseline="0" dirty="0" smtClean="0">
                <a:ln>
                  <a:noFill/>
                </a:ln>
                <a:solidFill>
                  <a:schemeClr val="tx2"/>
                </a:solidFill>
                <a:effectLst/>
                <a:latin typeface="Arial" charset="0"/>
              </a:rPr>
              <a:t>is an 1 by</a:t>
            </a:r>
            <a:r>
              <a:rPr kumimoji="0" lang="en-US" sz="1600" b="1" i="0" u="none" strike="noStrike" cap="none" normalizeH="0" dirty="0" smtClean="0">
                <a:ln>
                  <a:noFill/>
                </a:ln>
                <a:solidFill>
                  <a:schemeClr val="tx2"/>
                </a:solidFill>
                <a:effectLst/>
                <a:latin typeface="Arial" charset="0"/>
              </a:rPr>
              <a:t> M row</a:t>
            </a:r>
          </a:p>
        </p:txBody>
      </p:sp>
      <p:pic>
        <p:nvPicPr>
          <p:cNvPr id="11" name="Picture 10"/>
          <p:cNvPicPr>
            <a:picLocks noChangeAspect="1"/>
          </p:cNvPicPr>
          <p:nvPr/>
        </p:nvPicPr>
        <p:blipFill>
          <a:blip r:embed="rId3"/>
          <a:stretch>
            <a:fillRect/>
          </a:stretch>
        </p:blipFill>
        <p:spPr>
          <a:xfrm>
            <a:off x="2775169" y="2034269"/>
            <a:ext cx="4853940" cy="746760"/>
          </a:xfrm>
          <a:prstGeom prst="rect">
            <a:avLst/>
          </a:prstGeom>
        </p:spPr>
      </p:pic>
    </p:spTree>
    <p:extLst>
      <p:ext uri="{BB962C8B-B14F-4D97-AF65-F5344CB8AC3E}">
        <p14:creationId xmlns:p14="http://schemas.microsoft.com/office/powerpoint/2010/main" val="964524300"/>
      </p:ext>
    </p:extLst>
  </p:cSld>
  <p:clrMapOvr>
    <a:masterClrMapping/>
  </p:clrMapOvr>
  <p:transition>
    <p:zoom/>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FEDFAEEB-3857-405E-A1A7-BCE9084F706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36"/>
          <p:cNvSpPr>
            <a:spLocks noChangeArrowheads="1"/>
          </p:cNvSpPr>
          <p:nvPr/>
        </p:nvSpPr>
        <p:spPr bwMode="auto">
          <a:xfrm>
            <a:off x="505604" y="521178"/>
            <a:ext cx="7584036" cy="401637"/>
          </a:xfrm>
          <a:prstGeom prst="rect">
            <a:avLst/>
          </a:prstGeom>
          <a:solidFill>
            <a:schemeClr val="accent2"/>
          </a:solidFill>
          <a:ln w="9525" algn="ctr">
            <a:noFill/>
            <a:round/>
            <a:headEnd/>
            <a:tailEnd/>
          </a:ln>
        </p:spPr>
        <p:txBody>
          <a:bodyPr lIns="93296" tIns="46648" rIns="93296" bIns="46648"/>
          <a:lstStyle/>
          <a:p>
            <a:pPr marL="0" marR="0" lvl="0" indent="0" algn="ctr" defTabSz="933450" rtl="0" eaLnBrk="1" fontAlgn="base" latinLnBrk="0" hangingPunct="1">
              <a:lnSpc>
                <a:spcPct val="100000"/>
              </a:lnSpc>
              <a:spcBef>
                <a:spcPct val="5000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900" b="1" i="0" u="none" strike="noStrike" kern="0" cap="none" spc="0" normalizeH="0" baseline="0" noProof="0" dirty="0" smtClean="0">
                <a:ln>
                  <a:noFill/>
                </a:ln>
                <a:solidFill>
                  <a:srgbClr val="0344B9"/>
                </a:solidFill>
                <a:effectLst/>
                <a:uLnTx/>
                <a:uFillTx/>
                <a:latin typeface="Arial"/>
                <a:ea typeface="+mj-ea"/>
                <a:cs typeface="+mj-cs"/>
              </a:rPr>
              <a:t>MATRIX FACTORIZATION</a:t>
            </a:r>
          </a:p>
        </p:txBody>
      </p:sp>
      <p:sp>
        <p:nvSpPr>
          <p:cNvPr id="7" name="Rectangle 5"/>
          <p:cNvSpPr txBox="1">
            <a:spLocks noChangeArrowheads="1"/>
          </p:cNvSpPr>
          <p:nvPr/>
        </p:nvSpPr>
        <p:spPr bwMode="auto">
          <a:xfrm>
            <a:off x="642129" y="569028"/>
            <a:ext cx="6502400" cy="654025"/>
          </a:xfrm>
          <a:prstGeom prst="rect">
            <a:avLst/>
          </a:prstGeom>
          <a:noFill/>
          <a:ln w="9525">
            <a:noFill/>
            <a:miter lim="800000"/>
            <a:headEnd/>
            <a:tailEnd/>
          </a:ln>
        </p:spPr>
        <p:txBody>
          <a:bodyPr lIns="0" tIns="0" rIns="0" bIns="0">
            <a:spAutoFit/>
          </a:bodyPr>
          <a:lstStyle/>
          <a:p>
            <a:pPr marL="0" marR="0" lvl="0" indent="0" algn="ctr" defTabSz="912813" rtl="0" eaLnBrk="1" fontAlgn="base" latinLnBrk="0" hangingPunct="1">
              <a:lnSpc>
                <a:spcPct val="100000"/>
              </a:lnSpc>
              <a:spcBef>
                <a:spcPct val="50000"/>
              </a:spcBef>
              <a:spcAft>
                <a:spcPct val="0"/>
              </a:spcAft>
              <a:buClrTx/>
              <a:buSzPct val="120000"/>
              <a:buFontTx/>
              <a:buNone/>
              <a:tabLst/>
              <a:defRPr/>
            </a:pPr>
            <a:r>
              <a:rPr kumimoji="0" lang="en-US" sz="1700" b="1" i="1" u="none" strike="noStrike" kern="1200" cap="none" spc="0" normalizeH="0" baseline="0" noProof="0" dirty="0" smtClean="0">
                <a:ln>
                  <a:noFill/>
                </a:ln>
                <a:solidFill>
                  <a:srgbClr val="0344B9"/>
                </a:solidFill>
                <a:effectLst/>
                <a:uLnTx/>
                <a:uFillTx/>
                <a:latin typeface="Arial" charset="0"/>
                <a:ea typeface="+mn-ea"/>
                <a:cs typeface="+mn-cs"/>
              </a:rPr>
              <a:t>How Else to Predict Missing Ratings?</a:t>
            </a:r>
          </a:p>
          <a:p>
            <a:pPr marL="0" marR="0" lvl="0" indent="0" algn="ctr" defTabSz="912813" rtl="0" eaLnBrk="1" fontAlgn="base" latinLnBrk="0" hangingPunct="1">
              <a:lnSpc>
                <a:spcPct val="100000"/>
              </a:lnSpc>
              <a:spcBef>
                <a:spcPct val="50000"/>
              </a:spcBef>
              <a:spcAft>
                <a:spcPct val="0"/>
              </a:spcAft>
              <a:buClrTx/>
              <a:buSzPct val="120000"/>
              <a:buFontTx/>
              <a:buNone/>
              <a:tabLst/>
              <a:defRPr/>
            </a:pPr>
            <a:endParaRPr kumimoji="0" lang="en-US" sz="1700" b="1" i="1" u="none" strike="noStrike" kern="1200" cap="none" spc="0" normalizeH="0" baseline="0" noProof="0" dirty="0">
              <a:ln>
                <a:noFill/>
              </a:ln>
              <a:solidFill>
                <a:srgbClr val="0344B9"/>
              </a:solidFill>
              <a:effectLst/>
              <a:uLnTx/>
              <a:uFillTx/>
              <a:latin typeface="Arial" charset="0"/>
              <a:ea typeface="+mn-ea"/>
              <a:cs typeface="+mn-cs"/>
            </a:endParaRPr>
          </a:p>
        </p:txBody>
      </p:sp>
      <p:sp>
        <p:nvSpPr>
          <p:cNvPr id="3" name="Rectangle 2"/>
          <p:cNvSpPr/>
          <p:nvPr/>
        </p:nvSpPr>
        <p:spPr bwMode="auto">
          <a:xfrm>
            <a:off x="505603" y="1002245"/>
            <a:ext cx="7584037"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What do</a:t>
            </a:r>
            <a:r>
              <a:rPr kumimoji="0" lang="en-US" sz="1600" b="1" i="0" u="none" strike="noStrike" kern="1200" cap="none" spc="0" normalizeH="0" noProof="0" dirty="0" smtClean="0">
                <a:ln>
                  <a:noFill/>
                </a:ln>
                <a:solidFill>
                  <a:srgbClr val="0344B9"/>
                </a:solidFill>
                <a:effectLst/>
                <a:uLnTx/>
                <a:uFillTx/>
                <a:latin typeface="Arial" charset="0"/>
                <a:ea typeface="+mn-ea"/>
                <a:cs typeface="+mn-cs"/>
              </a:rPr>
              <a:t> I get if I multiply these two latent attributes?</a:t>
            </a:r>
            <a:endParaRPr kumimoji="0" lang="en-US" sz="1600" b="1" i="0" u="none" strike="noStrike" kern="1200" cap="none" spc="0" normalizeH="0" baseline="0" noProof="0" dirty="0" smtClean="0">
              <a:ln>
                <a:noFill/>
              </a:ln>
              <a:solidFill>
                <a:srgbClr val="0344B9"/>
              </a:solidFill>
              <a:effectLst/>
              <a:uLnTx/>
              <a:uFillTx/>
              <a:latin typeface="Arial" charset="0"/>
              <a:ea typeface="+mn-ea"/>
              <a:cs typeface="+mn-cs"/>
            </a:endParaRPr>
          </a:p>
        </p:txBody>
      </p:sp>
      <p:sp>
        <p:nvSpPr>
          <p:cNvPr id="12" name="Rectangle 11"/>
          <p:cNvSpPr/>
          <p:nvPr/>
        </p:nvSpPr>
        <p:spPr bwMode="auto">
          <a:xfrm>
            <a:off x="889791" y="4233455"/>
            <a:ext cx="7228952" cy="144842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X is an N by 1 column</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 </a:t>
            </a:r>
            <a:r>
              <a:rPr kumimoji="0" lang="en-US" sz="1600" b="1" i="0" u="none" strike="noStrike" cap="none" normalizeH="0" baseline="0" dirty="0" smtClean="0">
                <a:ln>
                  <a:noFill/>
                </a:ln>
                <a:solidFill>
                  <a:schemeClr val="tx2"/>
                </a:solidFill>
                <a:effectLst/>
                <a:latin typeface="Arial" charset="0"/>
              </a:rPr>
              <a:t>is an 1 by</a:t>
            </a:r>
            <a:r>
              <a:rPr kumimoji="0" lang="en-US" sz="1600" b="1" i="0" u="none" strike="noStrike" cap="none" normalizeH="0" dirty="0" smtClean="0">
                <a:ln>
                  <a:noFill/>
                </a:ln>
                <a:solidFill>
                  <a:schemeClr val="tx2"/>
                </a:solidFill>
                <a:effectLst/>
                <a:latin typeface="Arial" charset="0"/>
              </a:rPr>
              <a:t> M row</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err="1" smtClean="0">
                <a:solidFill>
                  <a:schemeClr val="tx2"/>
                </a:solidFill>
              </a:rPr>
              <a:t>xy</a:t>
            </a:r>
            <a:r>
              <a:rPr lang="en-US" dirty="0" smtClean="0">
                <a:solidFill>
                  <a:schemeClr val="tx2"/>
                </a:solidFill>
              </a:rPr>
              <a:t> is an N by M matrix, just like the ratings matrix</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If I can find x and y, I can impute all ratings </a:t>
            </a:r>
            <a:endParaRPr kumimoji="0" lang="en-US" sz="1600" b="1" i="0" u="none" strike="noStrike" cap="none" normalizeH="0" dirty="0" smtClean="0">
              <a:ln>
                <a:noFill/>
              </a:ln>
              <a:solidFill>
                <a:schemeClr val="tx2"/>
              </a:solidFill>
              <a:effectLst/>
              <a:latin typeface="Arial" charset="0"/>
            </a:endParaRPr>
          </a:p>
        </p:txBody>
      </p:sp>
      <p:pic>
        <p:nvPicPr>
          <p:cNvPr id="9" name="Picture 8"/>
          <p:cNvPicPr>
            <a:picLocks noChangeAspect="1"/>
          </p:cNvPicPr>
          <p:nvPr/>
        </p:nvPicPr>
        <p:blipFill>
          <a:blip r:embed="rId2"/>
          <a:stretch>
            <a:fillRect/>
          </a:stretch>
        </p:blipFill>
        <p:spPr>
          <a:xfrm>
            <a:off x="918894" y="1715540"/>
            <a:ext cx="7199849" cy="2335608"/>
          </a:xfrm>
          <a:prstGeom prst="rect">
            <a:avLst/>
          </a:prstGeom>
        </p:spPr>
      </p:pic>
      <p:sp>
        <p:nvSpPr>
          <p:cNvPr id="13" name="Rectangle 12"/>
          <p:cNvSpPr/>
          <p:nvPr/>
        </p:nvSpPr>
        <p:spPr bwMode="auto">
          <a:xfrm>
            <a:off x="889791" y="5933928"/>
            <a:ext cx="7199849" cy="70976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What about more than one latent attribute</a:t>
            </a:r>
            <a:r>
              <a:rPr kumimoji="0" lang="en-US" sz="1600" b="1" i="0" u="none" strike="noStrike" kern="1200" cap="none" spc="0" normalizeH="0" noProof="0" dirty="0" smtClean="0">
                <a:ln>
                  <a:noFill/>
                </a:ln>
                <a:solidFill>
                  <a:srgbClr val="0344B9"/>
                </a:solidFill>
                <a:effectLst/>
                <a:uLnTx/>
                <a:uFillTx/>
                <a:latin typeface="Arial" charset="0"/>
                <a:ea typeface="+mn-ea"/>
                <a:cs typeface="+mn-cs"/>
              </a:rPr>
              <a:t> per user and item?</a:t>
            </a:r>
          </a:p>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lang="en-US" baseline="0" dirty="0" smtClean="0">
                <a:solidFill>
                  <a:srgbClr val="0344B9"/>
                </a:solidFill>
              </a:rPr>
              <a:t>How</a:t>
            </a:r>
            <a:r>
              <a:rPr lang="en-US" dirty="0" smtClean="0">
                <a:solidFill>
                  <a:srgbClr val="0344B9"/>
                </a:solidFill>
              </a:rPr>
              <a:t> do I find x and y (or multiple x and y)?</a:t>
            </a:r>
            <a:endParaRPr kumimoji="0" lang="en-US" sz="1600" b="1" i="0" u="none" strike="noStrike" kern="1200" cap="none" spc="0" normalizeH="0" baseline="0" noProof="0" dirty="0" smtClean="0">
              <a:ln>
                <a:noFill/>
              </a:ln>
              <a:solidFill>
                <a:srgbClr val="0344B9"/>
              </a:solidFill>
              <a:effectLst/>
              <a:uLnTx/>
              <a:uFillTx/>
              <a:latin typeface="Arial" charset="0"/>
              <a:ea typeface="+mn-ea"/>
              <a:cs typeface="+mn-cs"/>
            </a:endParaRPr>
          </a:p>
        </p:txBody>
      </p:sp>
    </p:spTree>
    <p:extLst>
      <p:ext uri="{BB962C8B-B14F-4D97-AF65-F5344CB8AC3E}">
        <p14:creationId xmlns:p14="http://schemas.microsoft.com/office/powerpoint/2010/main" val="2217217718"/>
      </p:ext>
    </p:extLst>
  </p:cSld>
  <p:clrMapOvr>
    <a:masterClrMapping/>
  </p:clrMapOvr>
  <p:transition>
    <p:zoom/>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681135" y="2405765"/>
            <a:ext cx="2453951" cy="1116325"/>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Slide Number Placeholder 3"/>
          <p:cNvSpPr>
            <a:spLocks noGrp="1"/>
          </p:cNvSpPr>
          <p:nvPr>
            <p:ph type="sldNum" sz="quarter" idx="11"/>
          </p:nvPr>
        </p:nvSpPr>
        <p:spPr/>
        <p:txBody>
          <a:bodyPr/>
          <a:lstStyle/>
          <a:p>
            <a:fld id="{F03E32A1-09B7-4C1C-B0A0-08163D90A171}" type="slidenum">
              <a:rPr lang="en-US" smtClean="0"/>
              <a:pPr/>
              <a:t>3</a:t>
            </a:fld>
            <a:endParaRPr lang="en-US"/>
          </a:p>
        </p:txBody>
      </p:sp>
      <p:sp>
        <p:nvSpPr>
          <p:cNvPr id="5" name="Rectangle 2"/>
          <p:cNvSpPr>
            <a:spLocks noGrp="1" noChangeArrowheads="1"/>
          </p:cNvSpPr>
          <p:nvPr>
            <p:ph type="title"/>
          </p:nvPr>
        </p:nvSpPr>
        <p:spPr>
          <a:xfrm>
            <a:off x="89592" y="115207"/>
            <a:ext cx="8793162" cy="292388"/>
          </a:xfrm>
        </p:spPr>
        <p:txBody>
          <a:bodyPr/>
          <a:lstStyle/>
          <a:p>
            <a:r>
              <a:rPr lang="en-US" dirty="0" smtClean="0"/>
              <a:t>USING AN ATTITUDINAL SEGMENTATION TO TARGET</a:t>
            </a:r>
            <a:endParaRPr lang="en-US" dirty="0"/>
          </a:p>
        </p:txBody>
      </p:sp>
      <p:sp>
        <p:nvSpPr>
          <p:cNvPr id="6"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You Need to Classify Inbound Customers</a:t>
            </a:r>
            <a:endParaRPr lang="en-US" sz="1800" i="1" dirty="0">
              <a:solidFill>
                <a:schemeClr val="tx2"/>
              </a:solidFill>
            </a:endParaRPr>
          </a:p>
        </p:txBody>
      </p:sp>
      <p:sp>
        <p:nvSpPr>
          <p:cNvPr id="8" name="Rounded Rectangle 7"/>
          <p:cNvSpPr/>
          <p:nvPr/>
        </p:nvSpPr>
        <p:spPr bwMode="auto">
          <a:xfrm>
            <a:off x="476250" y="1081283"/>
            <a:ext cx="5554436" cy="64905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Can you link observed characteristics</a:t>
            </a:r>
            <a:r>
              <a:rPr kumimoji="0" lang="en-US" sz="1600" b="1" i="0" u="none" strike="noStrike" cap="none" normalizeH="0" dirty="0" smtClean="0">
                <a:ln>
                  <a:noFill/>
                </a:ln>
                <a:solidFill>
                  <a:schemeClr val="tx2"/>
                </a:solidFill>
                <a:effectLst/>
                <a:latin typeface="Arial" charset="0"/>
              </a:rPr>
              <a:t> to probability of segment membership?</a:t>
            </a:r>
            <a:endParaRPr kumimoji="0" lang="en-US" sz="1600" b="1" i="0" u="none" strike="noStrike" cap="none" normalizeH="0" baseline="0" dirty="0" smtClean="0">
              <a:ln>
                <a:noFill/>
              </a:ln>
              <a:solidFill>
                <a:schemeClr val="tx2"/>
              </a:solidFill>
              <a:effectLst/>
              <a:latin typeface="Arial"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976703156"/>
              </p:ext>
            </p:extLst>
          </p:nvPr>
        </p:nvGraphicFramePr>
        <p:xfrm>
          <a:off x="2413195" y="3866585"/>
          <a:ext cx="3125788" cy="1101725"/>
        </p:xfrm>
        <a:graphic>
          <a:graphicData uri="http://schemas.openxmlformats.org/presentationml/2006/ole">
            <mc:AlternateContent xmlns:mc="http://schemas.openxmlformats.org/markup-compatibility/2006">
              <mc:Choice xmlns:v="urn:schemas-microsoft-com:vml" Requires="v">
                <p:oleObj spid="_x0000_s86165" name="Equation" r:id="rId3" imgW="1333440" imgH="469800" progId="Equation.DSMT4">
                  <p:embed/>
                </p:oleObj>
              </mc:Choice>
              <mc:Fallback>
                <p:oleObj name="Equation" r:id="rId3" imgW="1333440" imgH="469800" progId="Equation.DSMT4">
                  <p:embed/>
                  <p:pic>
                    <p:nvPicPr>
                      <p:cNvPr id="10" name="Object 9"/>
                      <p:cNvPicPr>
                        <a:picLocks noChangeAspect="1" noChangeArrowheads="1"/>
                      </p:cNvPicPr>
                      <p:nvPr/>
                    </p:nvPicPr>
                    <p:blipFill>
                      <a:blip r:embed="rId4"/>
                      <a:srcRect/>
                      <a:stretch>
                        <a:fillRect/>
                      </a:stretch>
                    </p:blipFill>
                    <p:spPr bwMode="auto">
                      <a:xfrm>
                        <a:off x="2413195" y="3866585"/>
                        <a:ext cx="3125788" cy="1101725"/>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95966022"/>
              </p:ext>
            </p:extLst>
          </p:nvPr>
        </p:nvGraphicFramePr>
        <p:xfrm>
          <a:off x="3468883" y="2265759"/>
          <a:ext cx="5275262" cy="566738"/>
        </p:xfrm>
        <a:graphic>
          <a:graphicData uri="http://schemas.openxmlformats.org/presentationml/2006/ole">
            <mc:AlternateContent xmlns:mc="http://schemas.openxmlformats.org/markup-compatibility/2006">
              <mc:Choice xmlns:v="urn:schemas-microsoft-com:vml" Requires="v">
                <p:oleObj spid="_x0000_s86166" name="Equation" r:id="rId5" imgW="2247840" imgH="241200" progId="Equation.DSMT4">
                  <p:embed/>
                </p:oleObj>
              </mc:Choice>
              <mc:Fallback>
                <p:oleObj name="Equation" r:id="rId5" imgW="2247840" imgH="241200" progId="Equation.DSMT4">
                  <p:embed/>
                  <p:pic>
                    <p:nvPicPr>
                      <p:cNvPr id="11" name="Object 10"/>
                      <p:cNvPicPr>
                        <a:picLocks noChangeAspect="1" noChangeArrowheads="1"/>
                      </p:cNvPicPr>
                      <p:nvPr/>
                    </p:nvPicPr>
                    <p:blipFill>
                      <a:blip r:embed="rId6"/>
                      <a:srcRect/>
                      <a:stretch>
                        <a:fillRect/>
                      </a:stretch>
                    </p:blipFill>
                    <p:spPr bwMode="auto">
                      <a:xfrm>
                        <a:off x="3468883" y="2265759"/>
                        <a:ext cx="5275262" cy="566738"/>
                      </a:xfrm>
                      <a:prstGeom prst="rect">
                        <a:avLst/>
                      </a:prstGeom>
                      <a:noFill/>
                    </p:spPr>
                  </p:pic>
                </p:oleObj>
              </mc:Fallback>
            </mc:AlternateContent>
          </a:graphicData>
        </a:graphic>
      </p:graphicFrame>
      <p:sp>
        <p:nvSpPr>
          <p:cNvPr id="2" name="TextBox 1"/>
          <p:cNvSpPr txBox="1"/>
          <p:nvPr/>
        </p:nvSpPr>
        <p:spPr>
          <a:xfrm>
            <a:off x="746838" y="2520308"/>
            <a:ext cx="2388248" cy="338554"/>
          </a:xfrm>
          <a:prstGeom prst="rect">
            <a:avLst/>
          </a:prstGeom>
          <a:noFill/>
        </p:spPr>
        <p:txBody>
          <a:bodyPr wrap="square" rtlCol="0">
            <a:spAutoFit/>
          </a:bodyPr>
          <a:lstStyle/>
          <a:p>
            <a:pPr algn="l"/>
            <a:r>
              <a:rPr lang="en-US" dirty="0" smtClean="0">
                <a:solidFill>
                  <a:schemeClr val="tx2"/>
                </a:solidFill>
              </a:rPr>
              <a:t>Event a is </a:t>
            </a:r>
            <a:r>
              <a:rPr lang="en-US" dirty="0" err="1" smtClean="0">
                <a:solidFill>
                  <a:schemeClr val="tx2"/>
                </a:solidFill>
              </a:rPr>
              <a:t>Seg</a:t>
            </a:r>
            <a:r>
              <a:rPr lang="en-US" dirty="0" smtClean="0">
                <a:solidFill>
                  <a:schemeClr val="tx2"/>
                </a:solidFill>
              </a:rPr>
              <a:t> </a:t>
            </a:r>
            <a:r>
              <a:rPr lang="en-US" dirty="0" smtClean="0">
                <a:solidFill>
                  <a:schemeClr val="tx2"/>
                </a:solidFill>
              </a:rPr>
              <a:t>4</a:t>
            </a:r>
            <a:endParaRPr lang="en-US" dirty="0">
              <a:solidFill>
                <a:schemeClr val="tx2"/>
              </a:solidFill>
            </a:endParaRPr>
          </a:p>
        </p:txBody>
      </p:sp>
      <p:sp>
        <p:nvSpPr>
          <p:cNvPr id="12" name="TextBox 11"/>
          <p:cNvSpPr txBox="1"/>
          <p:nvPr/>
        </p:nvSpPr>
        <p:spPr>
          <a:xfrm>
            <a:off x="746838" y="3009144"/>
            <a:ext cx="2388248" cy="338554"/>
          </a:xfrm>
          <a:prstGeom prst="rect">
            <a:avLst/>
          </a:prstGeom>
          <a:noFill/>
        </p:spPr>
        <p:txBody>
          <a:bodyPr wrap="square" rtlCol="0">
            <a:spAutoFit/>
          </a:bodyPr>
          <a:lstStyle/>
          <a:p>
            <a:pPr algn="l"/>
            <a:r>
              <a:rPr lang="en-US" dirty="0" smtClean="0">
                <a:solidFill>
                  <a:schemeClr val="tx2"/>
                </a:solidFill>
              </a:rPr>
              <a:t>Event b is </a:t>
            </a:r>
            <a:r>
              <a:rPr lang="en-US" dirty="0" err="1" smtClean="0">
                <a:solidFill>
                  <a:schemeClr val="tx2"/>
                </a:solidFill>
              </a:rPr>
              <a:t>Seg</a:t>
            </a:r>
            <a:r>
              <a:rPr lang="en-US" dirty="0" smtClean="0">
                <a:solidFill>
                  <a:schemeClr val="tx2"/>
                </a:solidFill>
              </a:rPr>
              <a:t> 1 or 2</a:t>
            </a:r>
            <a:endParaRPr lang="en-US" dirty="0">
              <a:solidFill>
                <a:schemeClr val="tx2"/>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539437084"/>
              </p:ext>
            </p:extLst>
          </p:nvPr>
        </p:nvGraphicFramePr>
        <p:xfrm>
          <a:off x="3468883" y="2963928"/>
          <a:ext cx="1014412" cy="536575"/>
        </p:xfrm>
        <a:graphic>
          <a:graphicData uri="http://schemas.openxmlformats.org/presentationml/2006/ole">
            <mc:AlternateContent xmlns:mc="http://schemas.openxmlformats.org/markup-compatibility/2006">
              <mc:Choice xmlns:v="urn:schemas-microsoft-com:vml" Requires="v">
                <p:oleObj spid="_x0000_s86167" name="Equation" r:id="rId7" imgW="431640" imgH="228600" progId="Equation.DSMT4">
                  <p:embed/>
                </p:oleObj>
              </mc:Choice>
              <mc:Fallback>
                <p:oleObj name="Equation" r:id="rId7" imgW="431640" imgH="228600" progId="Equation.DSMT4">
                  <p:embed/>
                  <p:pic>
                    <p:nvPicPr>
                      <p:cNvPr id="11" name="Object 10"/>
                      <p:cNvPicPr>
                        <a:picLocks noChangeAspect="1" noChangeArrowheads="1"/>
                      </p:cNvPicPr>
                      <p:nvPr/>
                    </p:nvPicPr>
                    <p:blipFill>
                      <a:blip r:embed="rId8"/>
                      <a:srcRect/>
                      <a:stretch>
                        <a:fillRect/>
                      </a:stretch>
                    </p:blipFill>
                    <p:spPr bwMode="auto">
                      <a:xfrm>
                        <a:off x="3468883" y="2963928"/>
                        <a:ext cx="1014412" cy="536575"/>
                      </a:xfrm>
                      <a:prstGeom prst="rect">
                        <a:avLst/>
                      </a:prstGeom>
                      <a:noFill/>
                    </p:spPr>
                  </p:pic>
                </p:oleObj>
              </mc:Fallback>
            </mc:AlternateContent>
          </a:graphicData>
        </a:graphic>
      </p:graphicFrame>
      <p:sp>
        <p:nvSpPr>
          <p:cNvPr id="14" name="Rounded Rectangle 13"/>
          <p:cNvSpPr/>
          <p:nvPr/>
        </p:nvSpPr>
        <p:spPr bwMode="auto">
          <a:xfrm>
            <a:off x="691665" y="5483941"/>
            <a:ext cx="5554436" cy="1057682"/>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Now you have a rule to map observed covariates</a:t>
            </a:r>
            <a:r>
              <a:rPr kumimoji="0" lang="en-US" sz="1600" b="1" i="0" u="none" strike="noStrike" cap="none" normalizeH="0" dirty="0" smtClean="0">
                <a:ln>
                  <a:noFill/>
                </a:ln>
                <a:solidFill>
                  <a:schemeClr val="tx2"/>
                </a:solidFill>
                <a:effectLst/>
                <a:latin typeface="Arial" charset="0"/>
              </a:rPr>
              <a:t> of new customers into segments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baseline="0" dirty="0" smtClean="0">
                <a:solidFill>
                  <a:schemeClr val="tx2"/>
                </a:solidFill>
              </a:rPr>
              <a:t>Can</a:t>
            </a:r>
            <a:r>
              <a:rPr lang="en-US" dirty="0" smtClean="0">
                <a:solidFill>
                  <a:schemeClr val="tx2"/>
                </a:solidFill>
              </a:rPr>
              <a:t> generalize to more than 2 segments</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1213324903"/>
      </p:ext>
    </p:extLst>
  </p:cSld>
  <p:clrMapOvr>
    <a:masterClrMapping/>
  </p:clrMapOvr>
  <p:transition>
    <p:zoom/>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FEDFAEEB-3857-405E-A1A7-BCE9084F706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36"/>
          <p:cNvSpPr>
            <a:spLocks noChangeArrowheads="1"/>
          </p:cNvSpPr>
          <p:nvPr/>
        </p:nvSpPr>
        <p:spPr bwMode="auto">
          <a:xfrm>
            <a:off x="505604" y="521178"/>
            <a:ext cx="7584036" cy="401637"/>
          </a:xfrm>
          <a:prstGeom prst="rect">
            <a:avLst/>
          </a:prstGeom>
          <a:solidFill>
            <a:schemeClr val="accent2"/>
          </a:solidFill>
          <a:ln w="9525" algn="ctr">
            <a:noFill/>
            <a:round/>
            <a:headEnd/>
            <a:tailEnd/>
          </a:ln>
        </p:spPr>
        <p:txBody>
          <a:bodyPr lIns="93296" tIns="46648" rIns="93296" bIns="46648"/>
          <a:lstStyle/>
          <a:p>
            <a:pPr marL="0" marR="0" lvl="0" indent="0" algn="ctr" defTabSz="933450" rtl="0" eaLnBrk="1" fontAlgn="base" latinLnBrk="0" hangingPunct="1">
              <a:lnSpc>
                <a:spcPct val="100000"/>
              </a:lnSpc>
              <a:spcBef>
                <a:spcPct val="5000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900" b="1" i="0" u="none" strike="noStrike" kern="0" cap="none" spc="0" normalizeH="0" baseline="0" noProof="0" dirty="0" smtClean="0">
                <a:ln>
                  <a:noFill/>
                </a:ln>
                <a:solidFill>
                  <a:srgbClr val="0344B9"/>
                </a:solidFill>
                <a:effectLst/>
                <a:uLnTx/>
                <a:uFillTx/>
                <a:latin typeface="Arial"/>
                <a:ea typeface="+mj-ea"/>
                <a:cs typeface="+mj-cs"/>
              </a:rPr>
              <a:t>MATRIX FACTORIZATION</a:t>
            </a:r>
          </a:p>
        </p:txBody>
      </p:sp>
      <p:sp>
        <p:nvSpPr>
          <p:cNvPr id="7" name="Rectangle 5"/>
          <p:cNvSpPr txBox="1">
            <a:spLocks noChangeArrowheads="1"/>
          </p:cNvSpPr>
          <p:nvPr/>
        </p:nvSpPr>
        <p:spPr bwMode="auto">
          <a:xfrm>
            <a:off x="642129" y="569028"/>
            <a:ext cx="6502400" cy="654025"/>
          </a:xfrm>
          <a:prstGeom prst="rect">
            <a:avLst/>
          </a:prstGeom>
          <a:noFill/>
          <a:ln w="9525">
            <a:noFill/>
            <a:miter lim="800000"/>
            <a:headEnd/>
            <a:tailEnd/>
          </a:ln>
        </p:spPr>
        <p:txBody>
          <a:bodyPr lIns="0" tIns="0" rIns="0" bIns="0">
            <a:spAutoFit/>
          </a:bodyPr>
          <a:lstStyle/>
          <a:p>
            <a:pPr marL="0" marR="0" lvl="0" indent="0" algn="ctr" defTabSz="912813" rtl="0" eaLnBrk="1" fontAlgn="base" latinLnBrk="0" hangingPunct="1">
              <a:lnSpc>
                <a:spcPct val="100000"/>
              </a:lnSpc>
              <a:spcBef>
                <a:spcPct val="50000"/>
              </a:spcBef>
              <a:spcAft>
                <a:spcPct val="0"/>
              </a:spcAft>
              <a:buClrTx/>
              <a:buSzPct val="120000"/>
              <a:buFontTx/>
              <a:buNone/>
              <a:tabLst/>
              <a:defRPr/>
            </a:pPr>
            <a:r>
              <a:rPr kumimoji="0" lang="en-US" sz="1700" b="1" i="1" u="none" strike="noStrike" kern="1200" cap="none" spc="0" normalizeH="0" baseline="0" noProof="0" dirty="0" smtClean="0">
                <a:ln>
                  <a:noFill/>
                </a:ln>
                <a:solidFill>
                  <a:srgbClr val="0344B9"/>
                </a:solidFill>
                <a:effectLst/>
                <a:uLnTx/>
                <a:uFillTx/>
                <a:latin typeface="Arial" charset="0"/>
                <a:ea typeface="+mn-ea"/>
                <a:cs typeface="+mn-cs"/>
              </a:rPr>
              <a:t>How Else to Predict Missing Ratings?</a:t>
            </a:r>
          </a:p>
          <a:p>
            <a:pPr marL="0" marR="0" lvl="0" indent="0" algn="ctr" defTabSz="912813" rtl="0" eaLnBrk="1" fontAlgn="base" latinLnBrk="0" hangingPunct="1">
              <a:lnSpc>
                <a:spcPct val="100000"/>
              </a:lnSpc>
              <a:spcBef>
                <a:spcPct val="50000"/>
              </a:spcBef>
              <a:spcAft>
                <a:spcPct val="0"/>
              </a:spcAft>
              <a:buClrTx/>
              <a:buSzPct val="120000"/>
              <a:buFontTx/>
              <a:buNone/>
              <a:tabLst/>
              <a:defRPr/>
            </a:pPr>
            <a:endParaRPr kumimoji="0" lang="en-US" sz="1700" b="1" i="1" u="none" strike="noStrike" kern="1200" cap="none" spc="0" normalizeH="0" baseline="0" noProof="0" dirty="0">
              <a:ln>
                <a:noFill/>
              </a:ln>
              <a:solidFill>
                <a:srgbClr val="0344B9"/>
              </a:solidFill>
              <a:effectLst/>
              <a:uLnTx/>
              <a:uFillTx/>
              <a:latin typeface="Arial" charset="0"/>
              <a:ea typeface="+mn-ea"/>
              <a:cs typeface="+mn-cs"/>
            </a:endParaRPr>
          </a:p>
        </p:txBody>
      </p:sp>
      <p:sp>
        <p:nvSpPr>
          <p:cNvPr id="3" name="Rectangle 2"/>
          <p:cNvSpPr/>
          <p:nvPr/>
        </p:nvSpPr>
        <p:spPr bwMode="auto">
          <a:xfrm>
            <a:off x="491452" y="1064712"/>
            <a:ext cx="7584037"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What about more than one latent attribute</a:t>
            </a:r>
            <a:r>
              <a:rPr kumimoji="0" lang="en-US" sz="1600" b="1" i="0" u="none" strike="noStrike" kern="1200" cap="none" spc="0" normalizeH="0" noProof="0" dirty="0" smtClean="0">
                <a:ln>
                  <a:noFill/>
                </a:ln>
                <a:solidFill>
                  <a:srgbClr val="0344B9"/>
                </a:solidFill>
                <a:effectLst/>
                <a:uLnTx/>
                <a:uFillTx/>
                <a:latin typeface="Arial" charset="0"/>
                <a:ea typeface="+mn-ea"/>
                <a:cs typeface="+mn-cs"/>
              </a:rPr>
              <a:t> per user and item?</a:t>
            </a:r>
          </a:p>
        </p:txBody>
      </p:sp>
      <p:pic>
        <p:nvPicPr>
          <p:cNvPr id="11" name="Picture 10"/>
          <p:cNvPicPr>
            <a:picLocks noChangeAspect="1"/>
          </p:cNvPicPr>
          <p:nvPr/>
        </p:nvPicPr>
        <p:blipFill>
          <a:blip r:embed="rId2"/>
          <a:stretch>
            <a:fillRect/>
          </a:stretch>
        </p:blipFill>
        <p:spPr>
          <a:xfrm>
            <a:off x="3941826" y="2055981"/>
            <a:ext cx="4282440" cy="929640"/>
          </a:xfrm>
          <a:prstGeom prst="rect">
            <a:avLst/>
          </a:prstGeom>
        </p:spPr>
      </p:pic>
      <p:sp>
        <p:nvSpPr>
          <p:cNvPr id="13" name="Rectangle 12"/>
          <p:cNvSpPr/>
          <p:nvPr/>
        </p:nvSpPr>
        <p:spPr bwMode="auto">
          <a:xfrm>
            <a:off x="838837" y="4645782"/>
            <a:ext cx="1938303" cy="58665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a:solidFill>
                  <a:schemeClr val="tx2"/>
                </a:solidFill>
              </a:rPr>
              <a:t>X</a:t>
            </a:r>
            <a:r>
              <a:rPr kumimoji="0" lang="en-US" sz="1600" b="1" i="0" u="none" strike="noStrike" cap="none" normalizeH="0" baseline="0" dirty="0" smtClean="0">
                <a:ln>
                  <a:noFill/>
                </a:ln>
                <a:solidFill>
                  <a:schemeClr val="tx2"/>
                </a:solidFill>
                <a:effectLst/>
                <a:latin typeface="Arial" charset="0"/>
              </a:rPr>
              <a:t> is an N by</a:t>
            </a:r>
            <a:r>
              <a:rPr kumimoji="0" lang="en-US" sz="1600" b="1" i="0" u="none" strike="noStrike" cap="none" normalizeH="0" dirty="0" smtClean="0">
                <a:ln>
                  <a:noFill/>
                </a:ln>
                <a:solidFill>
                  <a:schemeClr val="tx2"/>
                </a:solidFill>
                <a:effectLst/>
                <a:latin typeface="Arial" charset="0"/>
              </a:rPr>
              <a:t> </a:t>
            </a:r>
            <a:r>
              <a:rPr lang="en-US" dirty="0">
                <a:solidFill>
                  <a:schemeClr val="tx2"/>
                </a:solidFill>
              </a:rPr>
              <a:t>2</a:t>
            </a:r>
            <a:r>
              <a:rPr kumimoji="0" lang="en-US" sz="1600" b="1" i="0" u="none" strike="noStrike" cap="none" normalizeH="0" baseline="0" dirty="0" smtClean="0">
                <a:ln>
                  <a:noFill/>
                </a:ln>
                <a:solidFill>
                  <a:schemeClr val="tx2"/>
                </a:solidFill>
                <a:effectLst/>
                <a:latin typeface="Arial" charset="0"/>
              </a:rPr>
              <a:t> columns</a:t>
            </a:r>
          </a:p>
        </p:txBody>
      </p:sp>
      <p:sp>
        <p:nvSpPr>
          <p:cNvPr id="14" name="Rectangle 13"/>
          <p:cNvSpPr/>
          <p:nvPr/>
        </p:nvSpPr>
        <p:spPr bwMode="auto">
          <a:xfrm>
            <a:off x="4363747" y="1585988"/>
            <a:ext cx="3599153"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 </a:t>
            </a:r>
            <a:r>
              <a:rPr kumimoji="0" lang="en-US" sz="1600" b="1" i="0" u="none" strike="noStrike" cap="none" normalizeH="0" baseline="0" dirty="0" smtClean="0">
                <a:ln>
                  <a:noFill/>
                </a:ln>
                <a:solidFill>
                  <a:schemeClr val="tx2"/>
                </a:solidFill>
                <a:effectLst/>
                <a:latin typeface="Arial" charset="0"/>
              </a:rPr>
              <a:t>is an 2 by</a:t>
            </a:r>
            <a:r>
              <a:rPr kumimoji="0" lang="en-US" sz="1600" b="1" i="0" u="none" strike="noStrike" cap="none" normalizeH="0" dirty="0" smtClean="0">
                <a:ln>
                  <a:noFill/>
                </a:ln>
                <a:solidFill>
                  <a:schemeClr val="tx2"/>
                </a:solidFill>
                <a:effectLst/>
                <a:latin typeface="Arial" charset="0"/>
              </a:rPr>
              <a:t> M rows</a:t>
            </a:r>
          </a:p>
        </p:txBody>
      </p:sp>
      <p:pic>
        <p:nvPicPr>
          <p:cNvPr id="15" name="Picture 14"/>
          <p:cNvPicPr>
            <a:picLocks noChangeAspect="1"/>
          </p:cNvPicPr>
          <p:nvPr/>
        </p:nvPicPr>
        <p:blipFill>
          <a:blip r:embed="rId3"/>
          <a:stretch>
            <a:fillRect/>
          </a:stretch>
        </p:blipFill>
        <p:spPr>
          <a:xfrm>
            <a:off x="642129" y="3146028"/>
            <a:ext cx="2331720" cy="1295400"/>
          </a:xfrm>
          <a:prstGeom prst="rect">
            <a:avLst/>
          </a:prstGeom>
        </p:spPr>
      </p:pic>
      <p:pic>
        <p:nvPicPr>
          <p:cNvPr id="18" name="Picture 17"/>
          <p:cNvPicPr>
            <a:picLocks noChangeAspect="1"/>
          </p:cNvPicPr>
          <p:nvPr/>
        </p:nvPicPr>
        <p:blipFill>
          <a:blip r:embed="rId4"/>
          <a:stretch>
            <a:fillRect/>
          </a:stretch>
        </p:blipFill>
        <p:spPr>
          <a:xfrm>
            <a:off x="3215640" y="3182186"/>
            <a:ext cx="5699760" cy="1478280"/>
          </a:xfrm>
          <a:prstGeom prst="rect">
            <a:avLst/>
          </a:prstGeom>
        </p:spPr>
      </p:pic>
      <p:sp>
        <p:nvSpPr>
          <p:cNvPr id="19" name="Rectangle 18"/>
          <p:cNvSpPr/>
          <p:nvPr/>
        </p:nvSpPr>
        <p:spPr bwMode="auto">
          <a:xfrm>
            <a:off x="3843655" y="4819477"/>
            <a:ext cx="4443729" cy="169464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XY </a:t>
            </a:r>
            <a:r>
              <a:rPr kumimoji="0" lang="en-US" sz="1600" b="1" i="0" u="none" strike="noStrike" cap="none" normalizeH="0" baseline="0" dirty="0" smtClean="0">
                <a:ln>
                  <a:noFill/>
                </a:ln>
                <a:solidFill>
                  <a:schemeClr val="tx2"/>
                </a:solidFill>
                <a:effectLst/>
                <a:latin typeface="Arial" charset="0"/>
              </a:rPr>
              <a:t>is an N rows by</a:t>
            </a:r>
            <a:r>
              <a:rPr kumimoji="0" lang="en-US" sz="1600" b="1" i="0" u="none" strike="noStrike" cap="none" normalizeH="0" dirty="0" smtClean="0">
                <a:ln>
                  <a:noFill/>
                </a:ln>
                <a:solidFill>
                  <a:schemeClr val="tx2"/>
                </a:solidFill>
                <a:effectLst/>
                <a:latin typeface="Arial" charset="0"/>
              </a:rPr>
              <a:t> M cols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Each entry SP(</a:t>
            </a:r>
            <a:r>
              <a:rPr lang="en-US" dirty="0" err="1" smtClean="0">
                <a:solidFill>
                  <a:schemeClr val="tx2"/>
                </a:solidFill>
              </a:rPr>
              <a:t>i,j</a:t>
            </a:r>
            <a:r>
              <a:rPr lang="en-US" dirty="0" smtClean="0">
                <a:solidFill>
                  <a:schemeClr val="tx2"/>
                </a:solidFill>
              </a:rPr>
              <a:t>) is the SUMPRODUCT of row </a:t>
            </a:r>
            <a:r>
              <a:rPr lang="en-US" dirty="0" err="1" smtClean="0">
                <a:solidFill>
                  <a:schemeClr val="tx2"/>
                </a:solidFill>
              </a:rPr>
              <a:t>i</a:t>
            </a:r>
            <a:r>
              <a:rPr lang="en-US" dirty="0" smtClean="0">
                <a:solidFill>
                  <a:schemeClr val="tx2"/>
                </a:solidFill>
              </a:rPr>
              <a:t> from X and col j from Y</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I can have more than 1 latent attribute</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dirty="0" smtClean="0">
                <a:ln>
                  <a:noFill/>
                </a:ln>
                <a:solidFill>
                  <a:schemeClr val="tx2"/>
                </a:solidFill>
                <a:effectLst/>
                <a:latin typeface="Arial" charset="0"/>
              </a:rPr>
              <a:t>How to find X and Y?</a:t>
            </a:r>
          </a:p>
        </p:txBody>
      </p:sp>
    </p:spTree>
    <p:extLst>
      <p:ext uri="{BB962C8B-B14F-4D97-AF65-F5344CB8AC3E}">
        <p14:creationId xmlns:p14="http://schemas.microsoft.com/office/powerpoint/2010/main" val="3219933790"/>
      </p:ext>
    </p:extLst>
  </p:cSld>
  <p:clrMapOvr>
    <a:masterClrMapping/>
  </p:clrMapOvr>
  <p:transition>
    <p:zoom/>
    <p:sndAc>
      <p:end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FEDFAEEB-3857-405E-A1A7-BCE9084F7069}"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36"/>
          <p:cNvSpPr>
            <a:spLocks noChangeArrowheads="1"/>
          </p:cNvSpPr>
          <p:nvPr/>
        </p:nvSpPr>
        <p:spPr bwMode="auto">
          <a:xfrm>
            <a:off x="505604" y="521178"/>
            <a:ext cx="7584036" cy="401637"/>
          </a:xfrm>
          <a:prstGeom prst="rect">
            <a:avLst/>
          </a:prstGeom>
          <a:solidFill>
            <a:schemeClr val="accent2"/>
          </a:solidFill>
          <a:ln w="9525" algn="ctr">
            <a:noFill/>
            <a:round/>
            <a:headEnd/>
            <a:tailEnd/>
          </a:ln>
        </p:spPr>
        <p:txBody>
          <a:bodyPr lIns="93296" tIns="46648" rIns="93296" bIns="46648"/>
          <a:lstStyle/>
          <a:p>
            <a:pPr marL="0" marR="0" lvl="0" indent="0" algn="ctr" defTabSz="933450" rtl="0" eaLnBrk="1" fontAlgn="base" latinLnBrk="0" hangingPunct="1">
              <a:lnSpc>
                <a:spcPct val="100000"/>
              </a:lnSpc>
              <a:spcBef>
                <a:spcPct val="5000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900" b="1" i="0" u="none" strike="noStrike" kern="0" cap="none" spc="0" normalizeH="0" baseline="0" noProof="0" dirty="0" smtClean="0">
                <a:ln>
                  <a:noFill/>
                </a:ln>
                <a:solidFill>
                  <a:srgbClr val="0344B9"/>
                </a:solidFill>
                <a:effectLst/>
                <a:uLnTx/>
                <a:uFillTx/>
                <a:latin typeface="Arial"/>
                <a:ea typeface="+mj-ea"/>
                <a:cs typeface="+mj-cs"/>
              </a:rPr>
              <a:t>MATRIX FACTORIZATION</a:t>
            </a:r>
          </a:p>
        </p:txBody>
      </p:sp>
      <p:sp>
        <p:nvSpPr>
          <p:cNvPr id="7" name="Rectangle 5"/>
          <p:cNvSpPr txBox="1">
            <a:spLocks noChangeArrowheads="1"/>
          </p:cNvSpPr>
          <p:nvPr/>
        </p:nvSpPr>
        <p:spPr bwMode="auto">
          <a:xfrm>
            <a:off x="642129" y="569028"/>
            <a:ext cx="6502400" cy="654025"/>
          </a:xfrm>
          <a:prstGeom prst="rect">
            <a:avLst/>
          </a:prstGeom>
          <a:noFill/>
          <a:ln w="9525">
            <a:noFill/>
            <a:miter lim="800000"/>
            <a:headEnd/>
            <a:tailEnd/>
          </a:ln>
        </p:spPr>
        <p:txBody>
          <a:bodyPr lIns="0" tIns="0" rIns="0" bIns="0">
            <a:spAutoFit/>
          </a:bodyPr>
          <a:lstStyle/>
          <a:p>
            <a:pPr marL="0" marR="0" lvl="0" indent="0" algn="ctr" defTabSz="912813" rtl="0" eaLnBrk="1" fontAlgn="base" latinLnBrk="0" hangingPunct="1">
              <a:lnSpc>
                <a:spcPct val="100000"/>
              </a:lnSpc>
              <a:spcBef>
                <a:spcPct val="50000"/>
              </a:spcBef>
              <a:spcAft>
                <a:spcPct val="0"/>
              </a:spcAft>
              <a:buClrTx/>
              <a:buSzPct val="120000"/>
              <a:buFontTx/>
              <a:buNone/>
              <a:tabLst/>
              <a:defRPr/>
            </a:pPr>
            <a:r>
              <a:rPr kumimoji="0" lang="en-US" sz="1700" b="1" i="1" u="none" strike="noStrike" kern="1200" cap="none" spc="0" normalizeH="0" baseline="0" noProof="0" dirty="0" smtClean="0">
                <a:ln>
                  <a:noFill/>
                </a:ln>
                <a:solidFill>
                  <a:srgbClr val="0344B9"/>
                </a:solidFill>
                <a:effectLst/>
                <a:uLnTx/>
                <a:uFillTx/>
                <a:latin typeface="Arial" charset="0"/>
                <a:ea typeface="+mn-ea"/>
                <a:cs typeface="+mn-cs"/>
              </a:rPr>
              <a:t>How Else to Predict Missing Ratings?</a:t>
            </a:r>
          </a:p>
          <a:p>
            <a:pPr marL="0" marR="0" lvl="0" indent="0" algn="ctr" defTabSz="912813" rtl="0" eaLnBrk="1" fontAlgn="base" latinLnBrk="0" hangingPunct="1">
              <a:lnSpc>
                <a:spcPct val="100000"/>
              </a:lnSpc>
              <a:spcBef>
                <a:spcPct val="50000"/>
              </a:spcBef>
              <a:spcAft>
                <a:spcPct val="0"/>
              </a:spcAft>
              <a:buClrTx/>
              <a:buSzPct val="120000"/>
              <a:buFontTx/>
              <a:buNone/>
              <a:tabLst/>
              <a:defRPr/>
            </a:pPr>
            <a:endParaRPr kumimoji="0" lang="en-US" sz="1700" b="1" i="1" u="none" strike="noStrike" kern="1200" cap="none" spc="0" normalizeH="0" baseline="0" noProof="0" dirty="0">
              <a:ln>
                <a:noFill/>
              </a:ln>
              <a:solidFill>
                <a:srgbClr val="0344B9"/>
              </a:solidFill>
              <a:effectLst/>
              <a:uLnTx/>
              <a:uFillTx/>
              <a:latin typeface="Arial" charset="0"/>
              <a:ea typeface="+mn-ea"/>
              <a:cs typeface="+mn-cs"/>
            </a:endParaRPr>
          </a:p>
        </p:txBody>
      </p:sp>
      <p:sp>
        <p:nvSpPr>
          <p:cNvPr id="3" name="Rectangle 2"/>
          <p:cNvSpPr/>
          <p:nvPr/>
        </p:nvSpPr>
        <p:spPr bwMode="auto">
          <a:xfrm>
            <a:off x="491452" y="1064712"/>
            <a:ext cx="7584037"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lvl="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srgbClr val="0344B9"/>
                </a:solidFill>
                <a:effectLst/>
                <a:uLnTx/>
                <a:uFillTx/>
                <a:latin typeface="Arial" charset="0"/>
                <a:ea typeface="+mn-ea"/>
                <a:cs typeface="+mn-cs"/>
              </a:rPr>
              <a:t>How to find</a:t>
            </a:r>
            <a:r>
              <a:rPr kumimoji="0" lang="en-US" sz="1600" b="1" i="0" u="none" strike="noStrike" kern="1200" cap="none" spc="0" normalizeH="0" noProof="0" dirty="0" smtClean="0">
                <a:ln>
                  <a:noFill/>
                </a:ln>
                <a:solidFill>
                  <a:srgbClr val="0344B9"/>
                </a:solidFill>
                <a:effectLst/>
                <a:uLnTx/>
                <a:uFillTx/>
                <a:latin typeface="Arial" charset="0"/>
                <a:ea typeface="+mn-ea"/>
                <a:cs typeface="+mn-cs"/>
              </a:rPr>
              <a:t> X and Y</a:t>
            </a:r>
          </a:p>
        </p:txBody>
      </p:sp>
      <p:sp>
        <p:nvSpPr>
          <p:cNvPr id="14" name="Rectangle 13"/>
          <p:cNvSpPr/>
          <p:nvPr/>
        </p:nvSpPr>
        <p:spPr bwMode="auto">
          <a:xfrm>
            <a:off x="505604" y="1625098"/>
            <a:ext cx="7569885" cy="955981"/>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Fix K to be some small number</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Find X and Y such that the sum of squared errors between observed and predicted rating is minimized </a:t>
            </a:r>
            <a:endParaRPr kumimoji="0" lang="en-US" sz="1600" b="1" i="0" u="none" strike="noStrike" cap="none" normalizeH="0" dirty="0" smtClean="0">
              <a:ln>
                <a:noFill/>
              </a:ln>
              <a:solidFill>
                <a:schemeClr val="tx2"/>
              </a:solidFill>
              <a:effectLst/>
              <a:latin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947580569"/>
              </p:ext>
            </p:extLst>
          </p:nvPr>
        </p:nvGraphicFramePr>
        <p:xfrm>
          <a:off x="2079610" y="2816455"/>
          <a:ext cx="3627437" cy="1189038"/>
        </p:xfrm>
        <a:graphic>
          <a:graphicData uri="http://schemas.openxmlformats.org/presentationml/2006/ole">
            <mc:AlternateContent xmlns:mc="http://schemas.openxmlformats.org/markup-compatibility/2006">
              <mc:Choice xmlns:v="urn:schemas-microsoft-com:vml" Requires="v">
                <p:oleObj spid="_x0000_s93200" name="Equation" r:id="rId3" imgW="1549080" imgH="507960" progId="Equation.DSMT4">
                  <p:embed/>
                </p:oleObj>
              </mc:Choice>
              <mc:Fallback>
                <p:oleObj name="Equation" r:id="rId3" imgW="1549080" imgH="507960" progId="Equation.DSMT4">
                  <p:embed/>
                  <p:pic>
                    <p:nvPicPr>
                      <p:cNvPr id="0" name=""/>
                      <p:cNvPicPr/>
                      <p:nvPr/>
                    </p:nvPicPr>
                    <p:blipFill>
                      <a:blip r:embed="rId4"/>
                      <a:stretch>
                        <a:fillRect/>
                      </a:stretch>
                    </p:blipFill>
                    <p:spPr>
                      <a:xfrm>
                        <a:off x="2079610" y="2816455"/>
                        <a:ext cx="3627437" cy="1189038"/>
                      </a:xfrm>
                      <a:prstGeom prst="rect">
                        <a:avLst/>
                      </a:prstGeom>
                    </p:spPr>
                  </p:pic>
                </p:oleObj>
              </mc:Fallback>
            </mc:AlternateContent>
          </a:graphicData>
        </a:graphic>
      </p:graphicFrame>
      <p:sp>
        <p:nvSpPr>
          <p:cNvPr id="16" name="Rectangle 15"/>
          <p:cNvSpPr/>
          <p:nvPr/>
        </p:nvSpPr>
        <p:spPr bwMode="auto">
          <a:xfrm>
            <a:off x="642129" y="4437928"/>
            <a:ext cx="7569885" cy="218708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Alternative Least Squares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dirty="0" smtClean="0">
                <a:ln>
                  <a:noFill/>
                </a:ln>
                <a:solidFill>
                  <a:schemeClr val="tx2"/>
                </a:solidFill>
                <a:effectLst/>
                <a:latin typeface="Arial" charset="0"/>
              </a:rPr>
              <a:t>Fix X and solve problem for Y</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Fix Y and solve problem for X</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dirty="0" smtClean="0">
                <a:ln>
                  <a:noFill/>
                </a:ln>
                <a:solidFill>
                  <a:schemeClr val="tx2"/>
                </a:solidFill>
                <a:effectLst/>
                <a:latin typeface="Arial" charset="0"/>
              </a:rPr>
              <a:t>Repeat until convergence</a:t>
            </a:r>
            <a:endParaRPr lang="en-US" dirty="0">
              <a:solidFill>
                <a:schemeClr val="tx2"/>
              </a:solidFill>
            </a:endParaRP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Need to find K</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dirty="0" smtClean="0">
                <a:ln>
                  <a:noFill/>
                </a:ln>
                <a:solidFill>
                  <a:schemeClr val="tx2"/>
                </a:solidFill>
                <a:effectLst/>
                <a:latin typeface="Arial" charset="0"/>
              </a:rPr>
              <a:t>Can add regularization penalties to avoid overfitting</a:t>
            </a:r>
          </a:p>
        </p:txBody>
      </p:sp>
    </p:spTree>
    <p:extLst>
      <p:ext uri="{BB962C8B-B14F-4D97-AF65-F5344CB8AC3E}">
        <p14:creationId xmlns:p14="http://schemas.microsoft.com/office/powerpoint/2010/main" val="2522810314"/>
      </p:ext>
    </p:extLst>
  </p:cSld>
  <p:clrMapOvr>
    <a:masterClrMapping/>
  </p:clrMapOvr>
  <p:transition>
    <p:zoom/>
    <p:sndAc>
      <p:end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5AB9A6F1-46A1-49F9-A22A-C5D2EC32C5E2}" type="slidenum">
              <a:rPr lang="en-US" smtClean="0"/>
              <a:pPr/>
              <a:t>41</a:t>
            </a:fld>
            <a:endParaRPr lang="en-US"/>
          </a:p>
        </p:txBody>
      </p:sp>
      <p:sp>
        <p:nvSpPr>
          <p:cNvPr id="4" name="Rectangle 2"/>
          <p:cNvSpPr>
            <a:spLocks noGrp="1" noChangeArrowheads="1"/>
          </p:cNvSpPr>
          <p:nvPr>
            <p:ph type="title"/>
          </p:nvPr>
        </p:nvSpPr>
        <p:spPr>
          <a:xfrm>
            <a:off x="89592" y="115207"/>
            <a:ext cx="8793162" cy="292388"/>
          </a:xfrm>
        </p:spPr>
        <p:txBody>
          <a:bodyPr/>
          <a:lstStyle/>
          <a:p>
            <a:r>
              <a:rPr lang="en-US" dirty="0" smtClean="0"/>
              <a:t>A GENERAL TARGETING PROBLEM</a:t>
            </a:r>
            <a:endParaRPr lang="en-US" dirty="0"/>
          </a:p>
        </p:txBody>
      </p:sp>
      <p:sp>
        <p:nvSpPr>
          <p:cNvPr id="5"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defTabSz="933450"/>
            <a:r>
              <a:rPr lang="en-US" sz="1800" i="1" dirty="0" smtClean="0">
                <a:solidFill>
                  <a:schemeClr val="tx2"/>
                </a:solidFill>
              </a:rPr>
              <a:t>What Should a Retailer Show Me?</a:t>
            </a:r>
            <a:endParaRPr lang="en-US" sz="1800" i="1" dirty="0">
              <a:solidFill>
                <a:schemeClr val="tx2"/>
              </a:solidFill>
            </a:endParaRPr>
          </a:p>
        </p:txBody>
      </p:sp>
      <p:pic>
        <p:nvPicPr>
          <p:cNvPr id="88066" name="Picture 2" descr="Image result for customer stick fig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49" y="2279559"/>
            <a:ext cx="4004730" cy="4004730"/>
          </a:xfrm>
          <a:prstGeom prst="rect">
            <a:avLst/>
          </a:prstGeom>
          <a:noFill/>
          <a:extLst>
            <a:ext uri="{909E8E84-426E-40DD-AFC4-6F175D3DCCD1}">
              <a14:hiddenFill xmlns:a14="http://schemas.microsoft.com/office/drawing/2010/main">
                <a:solidFill>
                  <a:srgbClr val="FFFFFF"/>
                </a:solidFill>
              </a14:hiddenFill>
            </a:ext>
          </a:extLst>
        </p:spPr>
      </p:pic>
      <p:pic>
        <p:nvPicPr>
          <p:cNvPr id="92162" name="Picture 2" descr="Image result for sain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545" y="3629106"/>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6250" y="1716791"/>
            <a:ext cx="2107580" cy="461665"/>
          </a:xfrm>
          <a:prstGeom prst="rect">
            <a:avLst/>
          </a:prstGeom>
          <a:noFill/>
        </p:spPr>
        <p:txBody>
          <a:bodyPr wrap="square" rtlCol="0">
            <a:spAutoFit/>
          </a:bodyPr>
          <a:lstStyle/>
          <a:p>
            <a:r>
              <a:rPr lang="en-US" sz="2400" dirty="0" smtClean="0"/>
              <a:t>Garrett</a:t>
            </a:r>
            <a:endParaRPr lang="en-US" sz="2400" dirty="0"/>
          </a:p>
        </p:txBody>
      </p:sp>
      <p:pic>
        <p:nvPicPr>
          <p:cNvPr id="93186" name="Picture 2" descr="Image result for saints golf shi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455" y="1210854"/>
            <a:ext cx="2137410" cy="2137410"/>
          </a:xfrm>
          <a:prstGeom prst="rect">
            <a:avLst/>
          </a:prstGeom>
          <a:noFill/>
          <a:extLst>
            <a:ext uri="{909E8E84-426E-40DD-AFC4-6F175D3DCCD1}">
              <a14:hiddenFill xmlns:a14="http://schemas.microsoft.com/office/drawing/2010/main">
                <a:solidFill>
                  <a:srgbClr val="FFFFFF"/>
                </a:solidFill>
              </a14:hiddenFill>
            </a:ext>
          </a:extLst>
        </p:spPr>
      </p:pic>
      <p:pic>
        <p:nvPicPr>
          <p:cNvPr id="93188" name="Picture 4" descr="Image result for saints quarter zi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4518" y="2538721"/>
            <a:ext cx="1508760" cy="2253361"/>
          </a:xfrm>
          <a:prstGeom prst="rect">
            <a:avLst/>
          </a:prstGeom>
          <a:noFill/>
          <a:extLst>
            <a:ext uri="{909E8E84-426E-40DD-AFC4-6F175D3DCCD1}">
              <a14:hiddenFill xmlns:a14="http://schemas.microsoft.com/office/drawing/2010/main">
                <a:solidFill>
                  <a:srgbClr val="FFFFFF"/>
                </a:solidFill>
              </a14:hiddenFill>
            </a:ext>
          </a:extLst>
        </p:spPr>
      </p:pic>
      <p:pic>
        <p:nvPicPr>
          <p:cNvPr id="93190" name="Picture 6" descr="Image result for saints golf ba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2400" y="378765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420374"/>
      </p:ext>
    </p:extLst>
  </p:cSld>
  <p:clrMapOvr>
    <a:masterClrMapping/>
  </p:clrMapOvr>
  <p:transition>
    <p:zoom/>
    <p:sndAc>
      <p:end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42</a:t>
            </a:fld>
            <a:endParaRPr lang="en-US"/>
          </a:p>
        </p:txBody>
      </p:sp>
      <p:pic>
        <p:nvPicPr>
          <p:cNvPr id="3" name="Picture 2"/>
          <p:cNvPicPr>
            <a:picLocks noChangeAspect="1"/>
          </p:cNvPicPr>
          <p:nvPr/>
        </p:nvPicPr>
        <p:blipFill rotWithShape="1">
          <a:blip r:embed="rId2"/>
          <a:srcRect l="27619" t="22910" b="4465"/>
          <a:stretch/>
        </p:blipFill>
        <p:spPr>
          <a:xfrm>
            <a:off x="437399" y="1064343"/>
            <a:ext cx="8162839" cy="4607114"/>
          </a:xfrm>
          <a:prstGeom prst="rect">
            <a:avLst/>
          </a:prstGeom>
        </p:spPr>
      </p:pic>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3547784885"/>
      </p:ext>
    </p:extLst>
  </p:cSld>
  <p:clrMapOvr>
    <a:masterClrMapping/>
  </p:clrMapOvr>
  <p:transition>
    <p:zoom/>
    <p:sndAc>
      <p:end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A958433D-A852-4849-AF2C-DF6AA4273DC7}" type="slidenum">
              <a:rPr lang="en-US" sz="1200" b="0">
                <a:solidFill>
                  <a:srgbClr val="000000"/>
                </a:solidFill>
              </a:rPr>
              <a:pPr algn="r" defTabSz="912813"/>
              <a:t>43</a:t>
            </a:fld>
            <a:endParaRPr lang="en-US" sz="1200" b="0">
              <a:solidFill>
                <a:srgbClr val="000000"/>
              </a:solidFill>
            </a:endParaRPr>
          </a:p>
        </p:txBody>
      </p:sp>
      <p:sp>
        <p:nvSpPr>
          <p:cNvPr id="47106" name="AutoShape 2"/>
          <p:cNvSpPr>
            <a:spLocks noChangeArrowheads="1"/>
          </p:cNvSpPr>
          <p:nvPr/>
        </p:nvSpPr>
        <p:spPr bwMode="auto">
          <a:xfrm>
            <a:off x="1034143" y="1312863"/>
            <a:ext cx="7060520" cy="5000851"/>
          </a:xfrm>
          <a:prstGeom prst="foldedCorner">
            <a:avLst>
              <a:gd name="adj" fmla="val 8977"/>
            </a:avLst>
          </a:prstGeom>
          <a:solidFill>
            <a:schemeClr val="accent1"/>
          </a:solidFill>
          <a:ln w="9525">
            <a:noFill/>
            <a:round/>
            <a:headEnd/>
            <a:tailEnd/>
          </a:ln>
        </p:spPr>
        <p:txBody>
          <a:bodyPr wrap="none" anchor="ctr"/>
          <a:lstStyle/>
          <a:p>
            <a:pPr algn="ctr">
              <a:spcBef>
                <a:spcPct val="50000"/>
              </a:spcBef>
            </a:pPr>
            <a:endParaRPr lang="en-US"/>
          </a:p>
        </p:txBody>
      </p:sp>
      <p:sp>
        <p:nvSpPr>
          <p:cNvPr id="22531" name="Rectangle 3"/>
          <p:cNvSpPr>
            <a:spLocks noChangeArrowheads="1"/>
          </p:cNvSpPr>
          <p:nvPr/>
        </p:nvSpPr>
        <p:spPr bwMode="auto">
          <a:xfrm>
            <a:off x="1296988" y="1454150"/>
            <a:ext cx="6602412" cy="4616648"/>
          </a:xfrm>
          <a:prstGeom prst="rect">
            <a:avLst/>
          </a:prstGeom>
          <a:noFill/>
          <a:ln w="9525">
            <a:noFill/>
            <a:miter lim="800000"/>
            <a:headEnd/>
            <a:tailEnd/>
          </a:ln>
        </p:spPr>
        <p:txBody>
          <a:bodyPr lIns="0" tIns="0" rIns="0" bIns="0">
            <a:spAutoFit/>
          </a:bodyPr>
          <a:lstStyle/>
          <a:p>
            <a:pPr algn="l" defTabSz="912813">
              <a:spcAft>
                <a:spcPct val="50000"/>
              </a:spcAft>
              <a:buSzPct val="120000"/>
              <a:defRPr/>
            </a:pPr>
            <a:r>
              <a:rPr lang="en-US" sz="2000" dirty="0">
                <a:solidFill>
                  <a:schemeClr val="tx2"/>
                </a:solidFill>
                <a:cs typeface="Times New Roman" pitchFamily="18" charset="0"/>
              </a:rPr>
              <a:t>Goal of Market Basket Analysis (MBA) is to detect patterns in what products get bought together or in close proximity</a:t>
            </a:r>
          </a:p>
          <a:p>
            <a:pPr marL="112713" indent="-112713" algn="l" defTabSz="912813">
              <a:spcAft>
                <a:spcPct val="50000"/>
              </a:spcAft>
              <a:buSzPct val="120000"/>
              <a:defRPr/>
            </a:pPr>
            <a:r>
              <a:rPr lang="en-US" sz="2000" dirty="0">
                <a:solidFill>
                  <a:schemeClr val="tx2"/>
                </a:solidFill>
                <a:cs typeface="Times New Roman" pitchFamily="18" charset="0"/>
              </a:rPr>
              <a:t>• Credit card purchases</a:t>
            </a:r>
            <a:r>
              <a:rPr lang="en-US" sz="2000" b="0" dirty="0">
                <a:solidFill>
                  <a:schemeClr val="tx2"/>
                </a:solidFill>
                <a:cs typeface="Times New Roman" pitchFamily="18" charset="0"/>
              </a:rPr>
              <a:t> (e.g., airline tickets, hotel rooms) help predict </a:t>
            </a:r>
            <a:r>
              <a:rPr lang="en-US" sz="2000" dirty="0">
                <a:solidFill>
                  <a:srgbClr val="FF0000"/>
                </a:solidFill>
                <a:cs typeface="Times New Roman" pitchFamily="18" charset="0"/>
              </a:rPr>
              <a:t>subsequent</a:t>
            </a:r>
            <a:r>
              <a:rPr lang="en-US" sz="2000" b="0" dirty="0">
                <a:solidFill>
                  <a:srgbClr val="FF0000"/>
                </a:solidFill>
                <a:cs typeface="Times New Roman" pitchFamily="18" charset="0"/>
              </a:rPr>
              <a:t> </a:t>
            </a:r>
            <a:r>
              <a:rPr lang="en-US" sz="2000" b="0" dirty="0">
                <a:solidFill>
                  <a:schemeClr val="tx2"/>
                </a:solidFill>
                <a:cs typeface="Times New Roman" pitchFamily="18" charset="0"/>
              </a:rPr>
              <a:t>purchases</a:t>
            </a:r>
          </a:p>
          <a:p>
            <a:pPr marL="112713" indent="-112713" algn="l" defTabSz="912813">
              <a:spcAft>
                <a:spcPct val="50000"/>
              </a:spcAft>
              <a:buSzPct val="120000"/>
              <a:defRPr/>
            </a:pPr>
            <a:r>
              <a:rPr lang="en-US" sz="2000" b="0" dirty="0">
                <a:solidFill>
                  <a:schemeClr val="tx2"/>
                </a:solidFill>
                <a:cs typeface="Times New Roman" pitchFamily="18" charset="0"/>
              </a:rPr>
              <a:t>• Recognizing services often purchased </a:t>
            </a:r>
            <a:r>
              <a:rPr lang="en-US" sz="2000" dirty="0">
                <a:solidFill>
                  <a:srgbClr val="00B050"/>
                </a:solidFill>
                <a:cs typeface="Times New Roman" pitchFamily="18" charset="0"/>
              </a:rPr>
              <a:t>simultaneously</a:t>
            </a:r>
            <a:r>
              <a:rPr lang="en-US" sz="2000" b="0" dirty="0">
                <a:solidFill>
                  <a:srgbClr val="00B050"/>
                </a:solidFill>
                <a:cs typeface="Times New Roman" pitchFamily="18" charset="0"/>
              </a:rPr>
              <a:t> </a:t>
            </a:r>
            <a:r>
              <a:rPr lang="en-US" sz="2000" b="0" dirty="0">
                <a:solidFill>
                  <a:schemeClr val="tx2"/>
                </a:solidFill>
                <a:cs typeface="Times New Roman" pitchFamily="18" charset="0"/>
              </a:rPr>
              <a:t>may suggest </a:t>
            </a:r>
            <a:r>
              <a:rPr lang="en-US" sz="2000" dirty="0">
                <a:solidFill>
                  <a:srgbClr val="00B050"/>
                </a:solidFill>
                <a:cs typeface="Times New Roman" pitchFamily="18" charset="0"/>
              </a:rPr>
              <a:t>bundling</a:t>
            </a:r>
            <a:r>
              <a:rPr lang="en-US" sz="2000" b="0" dirty="0">
                <a:solidFill>
                  <a:schemeClr val="tx2"/>
                </a:solidFill>
                <a:cs typeface="Times New Roman" pitchFamily="18" charset="0"/>
              </a:rPr>
              <a:t>, as in telecom industry</a:t>
            </a:r>
          </a:p>
          <a:p>
            <a:pPr marL="112713" indent="-112713" algn="l" defTabSz="912813">
              <a:spcAft>
                <a:spcPct val="50000"/>
              </a:spcAft>
              <a:buSzPct val="120000"/>
              <a:defRPr/>
            </a:pPr>
            <a:r>
              <a:rPr lang="en-US" sz="2000" b="0" dirty="0">
                <a:solidFill>
                  <a:schemeClr val="tx2"/>
                </a:solidFill>
                <a:cs typeface="Times New Roman" pitchFamily="18" charset="0"/>
              </a:rPr>
              <a:t>• Banking services used by customers may suggest </a:t>
            </a:r>
            <a:r>
              <a:rPr lang="en-US" sz="2000" dirty="0">
                <a:solidFill>
                  <a:srgbClr val="00B0F0"/>
                </a:solidFill>
                <a:cs typeface="Times New Roman" pitchFamily="18" charset="0"/>
              </a:rPr>
              <a:t>up-selling</a:t>
            </a:r>
            <a:r>
              <a:rPr lang="en-US" sz="2000" b="0" dirty="0">
                <a:solidFill>
                  <a:schemeClr val="tx2"/>
                </a:solidFill>
                <a:cs typeface="Times New Roman" pitchFamily="18" charset="0"/>
              </a:rPr>
              <a:t> or </a:t>
            </a:r>
            <a:r>
              <a:rPr lang="en-US" sz="2000" dirty="0">
                <a:solidFill>
                  <a:srgbClr val="00B0F0"/>
                </a:solidFill>
                <a:cs typeface="Times New Roman" pitchFamily="18" charset="0"/>
              </a:rPr>
              <a:t>cross-selling</a:t>
            </a:r>
          </a:p>
          <a:p>
            <a:pPr marL="112713" indent="-112713" algn="l" defTabSz="912813">
              <a:spcAft>
                <a:spcPct val="50000"/>
              </a:spcAft>
              <a:buSzPct val="120000"/>
              <a:defRPr/>
            </a:pPr>
            <a:r>
              <a:rPr lang="en-US" sz="2000" b="0" dirty="0">
                <a:solidFill>
                  <a:schemeClr val="tx2"/>
                </a:solidFill>
                <a:cs typeface="Times New Roman" pitchFamily="18" charset="0"/>
              </a:rPr>
              <a:t>• </a:t>
            </a:r>
            <a:r>
              <a:rPr lang="en-US" sz="2000" dirty="0">
                <a:solidFill>
                  <a:srgbClr val="FFC000"/>
                </a:solidFill>
                <a:cs typeface="Times New Roman" pitchFamily="18" charset="0"/>
              </a:rPr>
              <a:t>Unusual</a:t>
            </a:r>
            <a:r>
              <a:rPr lang="en-US" sz="2000" b="0" dirty="0">
                <a:solidFill>
                  <a:srgbClr val="FFC000"/>
                </a:solidFill>
                <a:cs typeface="Times New Roman" pitchFamily="18" charset="0"/>
              </a:rPr>
              <a:t> </a:t>
            </a:r>
            <a:r>
              <a:rPr lang="en-US" sz="2000" b="0" dirty="0">
                <a:solidFill>
                  <a:schemeClr val="tx2"/>
                </a:solidFill>
                <a:cs typeface="Times New Roman" pitchFamily="18" charset="0"/>
              </a:rPr>
              <a:t>combinations of insurance claims may alert firm to </a:t>
            </a:r>
            <a:r>
              <a:rPr lang="en-US" sz="2000" dirty="0">
                <a:solidFill>
                  <a:srgbClr val="FFC000"/>
                </a:solidFill>
                <a:cs typeface="Times New Roman" pitchFamily="18" charset="0"/>
              </a:rPr>
              <a:t>fraud</a:t>
            </a:r>
          </a:p>
        </p:txBody>
      </p:sp>
      <p:sp>
        <p:nvSpPr>
          <p:cNvPr id="6"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3760400126"/>
      </p:ext>
    </p:extLst>
  </p:cSld>
  <p:clrMapOvr>
    <a:masterClrMapping/>
  </p:clrMapOvr>
  <p:transition>
    <p:zoom/>
    <p:sndAc>
      <p:end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6F0E8968-C19D-4FB0-B4C4-6CFAD36351F4}" type="slidenum">
              <a:rPr lang="en-US" sz="1200" b="0">
                <a:solidFill>
                  <a:srgbClr val="000000"/>
                </a:solidFill>
              </a:rPr>
              <a:pPr algn="r" defTabSz="912813"/>
              <a:t>44</a:t>
            </a:fld>
            <a:endParaRPr lang="en-US" sz="1200" b="0">
              <a:solidFill>
                <a:srgbClr val="000000"/>
              </a:solidFill>
            </a:endParaRPr>
          </a:p>
        </p:txBody>
      </p:sp>
      <p:sp>
        <p:nvSpPr>
          <p:cNvPr id="51202" name="Rectangle 2"/>
          <p:cNvSpPr>
            <a:spLocks noChangeArrowheads="1"/>
          </p:cNvSpPr>
          <p:nvPr/>
        </p:nvSpPr>
        <p:spPr bwMode="auto">
          <a:xfrm>
            <a:off x="1811338" y="1216025"/>
            <a:ext cx="7018337" cy="4958004"/>
          </a:xfrm>
          <a:prstGeom prst="rect">
            <a:avLst/>
          </a:prstGeom>
          <a:solidFill>
            <a:schemeClr val="accent1"/>
          </a:solidFill>
          <a:ln w="9525">
            <a:noFill/>
            <a:miter lim="800000"/>
            <a:headEnd/>
            <a:tailEnd/>
          </a:ln>
        </p:spPr>
        <p:txBody>
          <a:bodyPr wrap="none" anchor="ctr"/>
          <a:lstStyle/>
          <a:p>
            <a:pPr algn="ctr">
              <a:spcBef>
                <a:spcPct val="50000"/>
              </a:spcBef>
            </a:pPr>
            <a:endParaRPr lang="en-US"/>
          </a:p>
        </p:txBody>
      </p:sp>
      <p:sp>
        <p:nvSpPr>
          <p:cNvPr id="51204" name="Rectangle 4"/>
          <p:cNvSpPr>
            <a:spLocks noChangeArrowheads="1"/>
          </p:cNvSpPr>
          <p:nvPr/>
        </p:nvSpPr>
        <p:spPr bwMode="auto">
          <a:xfrm>
            <a:off x="52388" y="2432050"/>
            <a:ext cx="1941512" cy="2049463"/>
          </a:xfrm>
          <a:prstGeom prst="rect">
            <a:avLst/>
          </a:prstGeom>
          <a:solidFill>
            <a:schemeClr val="folHlink"/>
          </a:solidFill>
          <a:ln w="9525">
            <a:noFill/>
            <a:miter lim="800000"/>
            <a:headEnd/>
            <a:tailEnd/>
          </a:ln>
        </p:spPr>
        <p:txBody>
          <a:bodyPr wrap="none" lIns="93286" tIns="46643" rIns="93286" bIns="46643" anchor="ctr"/>
          <a:lstStyle/>
          <a:p>
            <a:pPr algn="ctr" defTabSz="933450"/>
            <a:endParaRPr lang="de-DE" sz="12200" b="0">
              <a:solidFill>
                <a:schemeClr val="bg1"/>
              </a:solidFill>
              <a:latin typeface="Arial Black" pitchFamily="34" charset="0"/>
            </a:endParaRPr>
          </a:p>
        </p:txBody>
      </p:sp>
      <p:sp>
        <p:nvSpPr>
          <p:cNvPr id="113670" name="Rectangle 5"/>
          <p:cNvSpPr>
            <a:spLocks noGrp="1" noChangeArrowheads="1"/>
          </p:cNvSpPr>
          <p:nvPr>
            <p:ph type="body" idx="4294967295"/>
          </p:nvPr>
        </p:nvSpPr>
        <p:spPr>
          <a:xfrm>
            <a:off x="2236788" y="1863310"/>
            <a:ext cx="6678612" cy="3040832"/>
          </a:xfrm>
        </p:spPr>
        <p:txBody>
          <a:bodyPr/>
          <a:lstStyle/>
          <a:p>
            <a:pPr marL="228600" indent="-228600" eaLnBrk="1" hangingPunct="1">
              <a:lnSpc>
                <a:spcPct val="130000"/>
              </a:lnSpc>
              <a:buFontTx/>
              <a:buNone/>
              <a:defRPr/>
            </a:pPr>
            <a:r>
              <a:rPr lang="en-US" sz="1700" dirty="0" smtClean="0">
                <a:solidFill>
                  <a:schemeClr val="tx2"/>
                </a:solidFill>
              </a:rPr>
              <a:t>1. Describe items</a:t>
            </a:r>
            <a:endParaRPr lang="en-US" sz="2400" b="1" dirty="0" smtClean="0">
              <a:solidFill>
                <a:srgbClr val="FF0000"/>
              </a:solidFill>
            </a:endParaRPr>
          </a:p>
          <a:p>
            <a:pPr marL="228600" indent="-228600" eaLnBrk="1" hangingPunct="1">
              <a:lnSpc>
                <a:spcPct val="130000"/>
              </a:lnSpc>
              <a:buFontTx/>
              <a:buNone/>
              <a:defRPr/>
            </a:pPr>
            <a:r>
              <a:rPr lang="en-US" sz="1700" dirty="0" smtClean="0">
                <a:solidFill>
                  <a:schemeClr val="tx2"/>
                </a:solidFill>
              </a:rPr>
              <a:t>2. </a:t>
            </a:r>
            <a:r>
              <a:rPr lang="en-US" sz="1700" b="1" dirty="0" smtClean="0">
                <a:solidFill>
                  <a:schemeClr val="tx2"/>
                </a:solidFill>
              </a:rPr>
              <a:t>List</a:t>
            </a:r>
            <a:r>
              <a:rPr lang="en-US" sz="1700" dirty="0" smtClean="0">
                <a:solidFill>
                  <a:schemeClr val="tx2"/>
                </a:solidFill>
              </a:rPr>
              <a:t> the items bought in each basket</a:t>
            </a:r>
          </a:p>
          <a:p>
            <a:pPr marL="228600" indent="-228600" eaLnBrk="1" hangingPunct="1">
              <a:lnSpc>
                <a:spcPct val="130000"/>
              </a:lnSpc>
              <a:buFontTx/>
              <a:buNone/>
              <a:defRPr/>
            </a:pPr>
            <a:r>
              <a:rPr lang="en-US" sz="1700" dirty="0" smtClean="0">
                <a:solidFill>
                  <a:schemeClr val="tx2"/>
                </a:solidFill>
              </a:rPr>
              <a:t>3. Construct the </a:t>
            </a:r>
            <a:r>
              <a:rPr lang="en-US" sz="1700" i="1" dirty="0" smtClean="0">
                <a:solidFill>
                  <a:schemeClr val="tx2"/>
                </a:solidFill>
              </a:rPr>
              <a:t>N×P</a:t>
            </a:r>
            <a:r>
              <a:rPr lang="en-US" sz="1700" dirty="0" smtClean="0">
                <a:solidFill>
                  <a:schemeClr val="tx2"/>
                </a:solidFill>
              </a:rPr>
              <a:t> </a:t>
            </a:r>
            <a:r>
              <a:rPr lang="en-US" sz="2400" b="1" dirty="0" smtClean="0">
                <a:solidFill>
                  <a:srgbClr val="00B050"/>
                </a:solidFill>
              </a:rPr>
              <a:t>basket matrix</a:t>
            </a:r>
            <a:r>
              <a:rPr lang="en-US" sz="1700" dirty="0" smtClean="0">
                <a:solidFill>
                  <a:schemeClr val="tx2"/>
                </a:solidFill>
              </a:rPr>
              <a:t>, where </a:t>
            </a:r>
            <a:r>
              <a:rPr lang="en-US" sz="1700" i="1" dirty="0" smtClean="0">
                <a:solidFill>
                  <a:schemeClr val="tx2"/>
                </a:solidFill>
              </a:rPr>
              <a:t>N</a:t>
            </a:r>
            <a:r>
              <a:rPr lang="en-US" sz="1700" dirty="0" smtClean="0">
                <a:solidFill>
                  <a:schemeClr val="tx2"/>
                </a:solidFill>
              </a:rPr>
              <a:t> is the number of baskets and </a:t>
            </a:r>
            <a:r>
              <a:rPr lang="en-US" sz="1700" i="1" dirty="0" smtClean="0">
                <a:solidFill>
                  <a:schemeClr val="tx2"/>
                </a:solidFill>
              </a:rPr>
              <a:t>P</a:t>
            </a:r>
            <a:r>
              <a:rPr lang="en-US" sz="1700" dirty="0" smtClean="0">
                <a:solidFill>
                  <a:schemeClr val="tx2"/>
                </a:solidFill>
              </a:rPr>
              <a:t> is the number of products</a:t>
            </a:r>
          </a:p>
          <a:p>
            <a:pPr marL="228600" indent="-228600" eaLnBrk="1" hangingPunct="1">
              <a:lnSpc>
                <a:spcPct val="130000"/>
              </a:lnSpc>
              <a:buFontTx/>
              <a:buNone/>
              <a:defRPr/>
            </a:pPr>
            <a:r>
              <a:rPr lang="en-US" sz="1700" dirty="0" smtClean="0">
                <a:solidFill>
                  <a:schemeClr val="tx2"/>
                </a:solidFill>
              </a:rPr>
              <a:t>4. For each pair of products, compute</a:t>
            </a:r>
          </a:p>
          <a:p>
            <a:pPr marL="457200" indent="0" eaLnBrk="1" hangingPunct="1">
              <a:lnSpc>
                <a:spcPct val="130000"/>
              </a:lnSpc>
              <a:buFontTx/>
              <a:buNone/>
              <a:defRPr/>
            </a:pPr>
            <a:r>
              <a:rPr lang="en-US" sz="2000" i="1" dirty="0" smtClean="0">
                <a:solidFill>
                  <a:schemeClr val="tx2"/>
                </a:solidFill>
              </a:rPr>
              <a:t>(a) Scope (sometimes called Support)</a:t>
            </a:r>
          </a:p>
          <a:p>
            <a:pPr marL="457200" indent="0" eaLnBrk="1" hangingPunct="1">
              <a:lnSpc>
                <a:spcPct val="130000"/>
              </a:lnSpc>
              <a:buFontTx/>
              <a:buNone/>
              <a:defRPr/>
            </a:pPr>
            <a:r>
              <a:rPr lang="en-US" sz="2000" i="1" dirty="0" smtClean="0">
                <a:solidFill>
                  <a:schemeClr val="tx2"/>
                </a:solidFill>
              </a:rPr>
              <a:t>(b) Confidence</a:t>
            </a:r>
          </a:p>
          <a:p>
            <a:pPr marL="457200" indent="0" eaLnBrk="1" hangingPunct="1">
              <a:lnSpc>
                <a:spcPct val="130000"/>
              </a:lnSpc>
              <a:buFontTx/>
              <a:buNone/>
              <a:defRPr/>
            </a:pPr>
            <a:r>
              <a:rPr lang="en-US" sz="2000" i="1" dirty="0" smtClean="0">
                <a:solidFill>
                  <a:schemeClr val="tx2"/>
                </a:solidFill>
              </a:rPr>
              <a:t>(c) Lift</a:t>
            </a:r>
          </a:p>
        </p:txBody>
      </p:sp>
      <p:sp>
        <p:nvSpPr>
          <p:cNvPr id="51206" name="Text Box 7"/>
          <p:cNvSpPr txBox="1">
            <a:spLocks noChangeArrowheads="1"/>
          </p:cNvSpPr>
          <p:nvPr/>
        </p:nvSpPr>
        <p:spPr bwMode="auto">
          <a:xfrm>
            <a:off x="176213" y="2843213"/>
            <a:ext cx="1674812" cy="1187450"/>
          </a:xfrm>
          <a:prstGeom prst="rect">
            <a:avLst/>
          </a:prstGeom>
          <a:noFill/>
          <a:ln w="9525" algn="ctr">
            <a:noFill/>
            <a:miter lim="800000"/>
            <a:headEnd/>
            <a:tailEnd/>
          </a:ln>
        </p:spPr>
        <p:txBody>
          <a:bodyPr lIns="93296" tIns="46648" rIns="93296" bIns="46648">
            <a:spAutoFit/>
          </a:bodyPr>
          <a:lstStyle/>
          <a:p>
            <a:pPr algn="ctr" defTabSz="933450">
              <a:spcBef>
                <a:spcPct val="50000"/>
              </a:spcBef>
            </a:pPr>
            <a:r>
              <a:rPr lang="en-US" sz="2400">
                <a:solidFill>
                  <a:schemeClr val="bg1"/>
                </a:solidFill>
              </a:rPr>
              <a:t>Market Basket Analysis</a:t>
            </a:r>
          </a:p>
        </p:txBody>
      </p:sp>
      <p:sp>
        <p:nvSpPr>
          <p:cNvPr id="8"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9"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10"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2348611039"/>
      </p:ext>
    </p:extLst>
  </p:cSld>
  <p:clrMapOvr>
    <a:masterClrMapping/>
  </p:clrMapOvr>
  <p:transition>
    <p:zoom/>
    <p:sndAc>
      <p:end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D4A8E02A-A90B-439D-962E-6D1239F41D37}" type="slidenum">
              <a:rPr lang="en-US" sz="1200" b="0">
                <a:solidFill>
                  <a:srgbClr val="000000"/>
                </a:solidFill>
              </a:rPr>
              <a:pPr algn="r" defTabSz="912813"/>
              <a:t>45</a:t>
            </a:fld>
            <a:endParaRPr lang="en-US" sz="1200" b="0">
              <a:solidFill>
                <a:srgbClr val="000000"/>
              </a:solidFill>
            </a:endParaRPr>
          </a:p>
        </p:txBody>
      </p:sp>
      <p:sp>
        <p:nvSpPr>
          <p:cNvPr id="59396"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5939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59398"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59399"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59400"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59401"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5"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16"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
        <p:nvSpPr>
          <p:cNvPr id="1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4" name="TextBox 3"/>
          <p:cNvSpPr txBox="1"/>
          <p:nvPr/>
        </p:nvSpPr>
        <p:spPr>
          <a:xfrm>
            <a:off x="676849" y="5808250"/>
            <a:ext cx="7062894" cy="338554"/>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Ø"/>
            </a:pPr>
            <a:r>
              <a:rPr lang="en-US" dirty="0" smtClean="0">
                <a:solidFill>
                  <a:schemeClr val="tx2"/>
                </a:solidFill>
              </a:rPr>
              <a:t>Is there an “if-then” relation between buying lotion and vitamins</a:t>
            </a:r>
            <a:endParaRPr lang="en-US" dirty="0">
              <a:solidFill>
                <a:schemeClr val="tx2"/>
              </a:solidFill>
            </a:endParaRPr>
          </a:p>
        </p:txBody>
      </p:sp>
      <p:pic>
        <p:nvPicPr>
          <p:cNvPr id="5" name="Picture 4"/>
          <p:cNvPicPr>
            <a:picLocks noChangeAspect="1"/>
          </p:cNvPicPr>
          <p:nvPr/>
        </p:nvPicPr>
        <p:blipFill>
          <a:blip r:embed="rId3"/>
          <a:stretch>
            <a:fillRect/>
          </a:stretch>
        </p:blipFill>
        <p:spPr>
          <a:xfrm>
            <a:off x="1544030" y="1318788"/>
            <a:ext cx="5328532" cy="3704065"/>
          </a:xfrm>
          <a:prstGeom prst="rect">
            <a:avLst/>
          </a:prstGeom>
        </p:spPr>
      </p:pic>
    </p:spTree>
    <p:extLst>
      <p:ext uri="{BB962C8B-B14F-4D97-AF65-F5344CB8AC3E}">
        <p14:creationId xmlns:p14="http://schemas.microsoft.com/office/powerpoint/2010/main" val="2190768996"/>
      </p:ext>
    </p:extLst>
  </p:cSld>
  <p:clrMapOvr>
    <a:masterClrMapping/>
  </p:clrMapOvr>
  <p:transition>
    <p:zoom/>
    <p:sndAc>
      <p:end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46B28BBF-9D8D-437B-9DE4-ED9AD6C624E3}" type="slidenum">
              <a:rPr lang="en-US" sz="1200" b="0">
                <a:solidFill>
                  <a:srgbClr val="000000"/>
                </a:solidFill>
              </a:rPr>
              <a:pPr algn="r" defTabSz="912813"/>
              <a:t>46</a:t>
            </a:fld>
            <a:endParaRPr lang="en-US" sz="1200" b="0">
              <a:solidFill>
                <a:srgbClr val="000000"/>
              </a:solidFill>
            </a:endParaRPr>
          </a:p>
        </p:txBody>
      </p:sp>
      <p:sp>
        <p:nvSpPr>
          <p:cNvPr id="61444"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614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7"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8"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9"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4"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15"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16"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pic>
        <p:nvPicPr>
          <p:cNvPr id="2" name="Picture 1"/>
          <p:cNvPicPr>
            <a:picLocks noChangeAspect="1"/>
          </p:cNvPicPr>
          <p:nvPr/>
        </p:nvPicPr>
        <p:blipFill>
          <a:blip r:embed="rId3"/>
          <a:stretch>
            <a:fillRect/>
          </a:stretch>
        </p:blipFill>
        <p:spPr>
          <a:xfrm>
            <a:off x="909345" y="1828701"/>
            <a:ext cx="6249826" cy="3879601"/>
          </a:xfrm>
          <a:prstGeom prst="rect">
            <a:avLst/>
          </a:prstGeom>
        </p:spPr>
      </p:pic>
      <p:sp>
        <p:nvSpPr>
          <p:cNvPr id="3" name="Rectangle 2"/>
          <p:cNvSpPr/>
          <p:nvPr/>
        </p:nvSpPr>
        <p:spPr bwMode="auto">
          <a:xfrm>
            <a:off x="500063" y="1087688"/>
            <a:ext cx="6775450"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Basket Matrix of Purchases</a:t>
            </a:r>
          </a:p>
        </p:txBody>
      </p:sp>
    </p:spTree>
    <p:extLst>
      <p:ext uri="{BB962C8B-B14F-4D97-AF65-F5344CB8AC3E}">
        <p14:creationId xmlns:p14="http://schemas.microsoft.com/office/powerpoint/2010/main" val="1009172477"/>
      </p:ext>
    </p:extLst>
  </p:cSld>
  <p:clrMapOvr>
    <a:masterClrMapping/>
  </p:clrMapOvr>
  <p:transition>
    <p:zoom/>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47</a:t>
            </a:fld>
            <a:endParaRPr lang="en-US"/>
          </a:p>
        </p:txBody>
      </p:sp>
      <p:sp>
        <p:nvSpPr>
          <p:cNvPr id="3" name="Rectangle 36"/>
          <p:cNvSpPr>
            <a:spLocks noChangeArrowheads="1"/>
          </p:cNvSpPr>
          <p:nvPr/>
        </p:nvSpPr>
        <p:spPr bwMode="auto">
          <a:xfrm>
            <a:off x="500063" y="433802"/>
            <a:ext cx="769688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5"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
        <p:nvSpPr>
          <p:cNvPr id="6" name="TextBox 5"/>
          <p:cNvSpPr txBox="1"/>
          <p:nvPr/>
        </p:nvSpPr>
        <p:spPr>
          <a:xfrm>
            <a:off x="510950" y="1960822"/>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(A)</a:t>
            </a:r>
            <a:endParaRPr lang="en-US" dirty="0">
              <a:solidFill>
                <a:schemeClr val="tx2"/>
              </a:solidFill>
            </a:endParaRPr>
          </a:p>
        </p:txBody>
      </p:sp>
      <p:sp>
        <p:nvSpPr>
          <p:cNvPr id="10" name="TextBox 9"/>
          <p:cNvSpPr txBox="1"/>
          <p:nvPr/>
        </p:nvSpPr>
        <p:spPr>
          <a:xfrm>
            <a:off x="500063" y="990600"/>
            <a:ext cx="7696880" cy="707886"/>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Consider any pair of products, A and B</a:t>
            </a:r>
          </a:p>
          <a:p>
            <a:pPr marL="285750" indent="-285750" algn="l">
              <a:buFont typeface="Wingdings" panose="05000000000000000000" pitchFamily="2" charset="2"/>
              <a:buChar char="Ø"/>
            </a:pPr>
            <a:r>
              <a:rPr lang="en-US" dirty="0" smtClean="0">
                <a:solidFill>
                  <a:schemeClr val="tx2"/>
                </a:solidFill>
              </a:rPr>
              <a:t>We want to investigate “if A, then B”</a:t>
            </a:r>
            <a:endParaRPr lang="en-US" dirty="0">
              <a:solidFill>
                <a:schemeClr val="tx2"/>
              </a:solidFill>
            </a:endParaRPr>
          </a:p>
        </p:txBody>
      </p:sp>
      <p:graphicFrame>
        <p:nvGraphicFramePr>
          <p:cNvPr id="11" name="Object 10"/>
          <p:cNvGraphicFramePr>
            <a:graphicFrameLocks noChangeAspect="1"/>
          </p:cNvGraphicFramePr>
          <p:nvPr>
            <p:extLst/>
          </p:nvPr>
        </p:nvGraphicFramePr>
        <p:xfrm>
          <a:off x="3934278" y="1795423"/>
          <a:ext cx="1917524" cy="588547"/>
        </p:xfrm>
        <a:graphic>
          <a:graphicData uri="http://schemas.openxmlformats.org/presentationml/2006/ole">
            <mc:AlternateContent xmlns:mc="http://schemas.openxmlformats.org/markup-compatibility/2006">
              <mc:Choice xmlns:v="urn:schemas-microsoft-com:vml" Requires="v">
                <p:oleObj spid="_x0000_s81158" name="Equation" r:id="rId3" imgW="1282680" imgH="393480" progId="Equation.DSMT4">
                  <p:embed/>
                </p:oleObj>
              </mc:Choice>
              <mc:Fallback>
                <p:oleObj name="Equation" r:id="rId3" imgW="1282680" imgH="393480" progId="Equation.DSMT4">
                  <p:embed/>
                  <p:pic>
                    <p:nvPicPr>
                      <p:cNvPr id="11" name="Object 10"/>
                      <p:cNvPicPr/>
                      <p:nvPr/>
                    </p:nvPicPr>
                    <p:blipFill>
                      <a:blip r:embed="rId4"/>
                      <a:stretch>
                        <a:fillRect/>
                      </a:stretch>
                    </p:blipFill>
                    <p:spPr>
                      <a:xfrm>
                        <a:off x="3934278" y="1795423"/>
                        <a:ext cx="1917524" cy="588547"/>
                      </a:xfrm>
                      <a:prstGeom prst="rect">
                        <a:avLst/>
                      </a:prstGeom>
                    </p:spPr>
                  </p:pic>
                </p:oleObj>
              </mc:Fallback>
            </mc:AlternateContent>
          </a:graphicData>
        </a:graphic>
      </p:graphicFrame>
      <p:sp>
        <p:nvSpPr>
          <p:cNvPr id="15" name="TextBox 14"/>
          <p:cNvSpPr txBox="1"/>
          <p:nvPr/>
        </p:nvSpPr>
        <p:spPr>
          <a:xfrm>
            <a:off x="510950" y="4023582"/>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Confidence (B|A)</a:t>
            </a:r>
            <a:endParaRPr lang="en-US" dirty="0">
              <a:solidFill>
                <a:schemeClr val="tx2"/>
              </a:solidFill>
            </a:endParaRPr>
          </a:p>
        </p:txBody>
      </p:sp>
      <p:sp>
        <p:nvSpPr>
          <p:cNvPr id="16" name="TextBox 15"/>
          <p:cNvSpPr txBox="1"/>
          <p:nvPr/>
        </p:nvSpPr>
        <p:spPr>
          <a:xfrm>
            <a:off x="510950" y="2984710"/>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(B)</a:t>
            </a:r>
            <a:endParaRPr lang="en-US" dirty="0">
              <a:solidFill>
                <a:schemeClr val="tx2"/>
              </a:solidFill>
            </a:endParaRPr>
          </a:p>
        </p:txBody>
      </p:sp>
      <p:graphicFrame>
        <p:nvGraphicFramePr>
          <p:cNvPr id="17" name="Object 16"/>
          <p:cNvGraphicFramePr>
            <a:graphicFrameLocks noChangeAspect="1"/>
          </p:cNvGraphicFramePr>
          <p:nvPr>
            <p:extLst/>
          </p:nvPr>
        </p:nvGraphicFramePr>
        <p:xfrm>
          <a:off x="3888696" y="2820082"/>
          <a:ext cx="1898650" cy="587375"/>
        </p:xfrm>
        <a:graphic>
          <a:graphicData uri="http://schemas.openxmlformats.org/presentationml/2006/ole">
            <mc:AlternateContent xmlns:mc="http://schemas.openxmlformats.org/markup-compatibility/2006">
              <mc:Choice xmlns:v="urn:schemas-microsoft-com:vml" Requires="v">
                <p:oleObj spid="_x0000_s81159" name="Equation" r:id="rId5" imgW="1269720" imgH="393480" progId="Equation.DSMT4">
                  <p:embed/>
                </p:oleObj>
              </mc:Choice>
              <mc:Fallback>
                <p:oleObj name="Equation" r:id="rId5" imgW="1269720" imgH="393480" progId="Equation.DSMT4">
                  <p:embed/>
                  <p:pic>
                    <p:nvPicPr>
                      <p:cNvPr id="17" name="Object 16"/>
                      <p:cNvPicPr/>
                      <p:nvPr/>
                    </p:nvPicPr>
                    <p:blipFill>
                      <a:blip r:embed="rId6"/>
                      <a:stretch>
                        <a:fillRect/>
                      </a:stretch>
                    </p:blipFill>
                    <p:spPr>
                      <a:xfrm>
                        <a:off x="3888696" y="2820082"/>
                        <a:ext cx="1898650" cy="587375"/>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3845153" y="3897996"/>
          <a:ext cx="2487612" cy="587375"/>
        </p:xfrm>
        <a:graphic>
          <a:graphicData uri="http://schemas.openxmlformats.org/presentationml/2006/ole">
            <mc:AlternateContent xmlns:mc="http://schemas.openxmlformats.org/markup-compatibility/2006">
              <mc:Choice xmlns:v="urn:schemas-microsoft-com:vml" Requires="v">
                <p:oleObj spid="_x0000_s81160" name="Equation" r:id="rId7" imgW="1663560" imgH="393480" progId="Equation.DSMT4">
                  <p:embed/>
                </p:oleObj>
              </mc:Choice>
              <mc:Fallback>
                <p:oleObj name="Equation" r:id="rId7" imgW="1663560" imgH="393480" progId="Equation.DSMT4">
                  <p:embed/>
                  <p:pic>
                    <p:nvPicPr>
                      <p:cNvPr id="18" name="Object 17"/>
                      <p:cNvPicPr/>
                      <p:nvPr/>
                    </p:nvPicPr>
                    <p:blipFill>
                      <a:blip r:embed="rId8"/>
                      <a:stretch>
                        <a:fillRect/>
                      </a:stretch>
                    </p:blipFill>
                    <p:spPr>
                      <a:xfrm>
                        <a:off x="3845153" y="3897996"/>
                        <a:ext cx="2487612" cy="587375"/>
                      </a:xfrm>
                      <a:prstGeom prst="rect">
                        <a:avLst/>
                      </a:prstGeom>
                    </p:spPr>
                  </p:pic>
                </p:oleObj>
              </mc:Fallback>
            </mc:AlternateContent>
          </a:graphicData>
        </a:graphic>
      </p:graphicFrame>
      <p:sp>
        <p:nvSpPr>
          <p:cNvPr id="19" name="TextBox 18"/>
          <p:cNvSpPr txBox="1"/>
          <p:nvPr/>
        </p:nvSpPr>
        <p:spPr>
          <a:xfrm>
            <a:off x="282346" y="5561503"/>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Lift</a:t>
            </a:r>
            <a:endParaRPr lang="en-US" dirty="0">
              <a:solidFill>
                <a:schemeClr val="tx2"/>
              </a:solidFill>
            </a:endParaRPr>
          </a:p>
        </p:txBody>
      </p:sp>
      <p:graphicFrame>
        <p:nvGraphicFramePr>
          <p:cNvPr id="21" name="Object 20"/>
          <p:cNvGraphicFramePr>
            <a:graphicFrameLocks noChangeAspect="1"/>
          </p:cNvGraphicFramePr>
          <p:nvPr>
            <p:extLst/>
          </p:nvPr>
        </p:nvGraphicFramePr>
        <p:xfrm>
          <a:off x="6365195" y="5184577"/>
          <a:ext cx="2735262" cy="1249362"/>
        </p:xfrm>
        <a:graphic>
          <a:graphicData uri="http://schemas.openxmlformats.org/presentationml/2006/ole">
            <mc:AlternateContent xmlns:mc="http://schemas.openxmlformats.org/markup-compatibility/2006">
              <mc:Choice xmlns:v="urn:schemas-microsoft-com:vml" Requires="v">
                <p:oleObj spid="_x0000_s81161" name="Equation" r:id="rId9" imgW="1828800" imgH="838080" progId="Equation.DSMT4">
                  <p:embed/>
                </p:oleObj>
              </mc:Choice>
              <mc:Fallback>
                <p:oleObj name="Equation" r:id="rId9" imgW="1828800" imgH="838080" progId="Equation.DSMT4">
                  <p:embed/>
                  <p:pic>
                    <p:nvPicPr>
                      <p:cNvPr id="21" name="Object 20"/>
                      <p:cNvPicPr/>
                      <p:nvPr/>
                    </p:nvPicPr>
                    <p:blipFill>
                      <a:blip r:embed="rId10"/>
                      <a:stretch>
                        <a:fillRect/>
                      </a:stretch>
                    </p:blipFill>
                    <p:spPr>
                      <a:xfrm>
                        <a:off x="6365195" y="5184577"/>
                        <a:ext cx="2735262" cy="1249362"/>
                      </a:xfrm>
                      <a:prstGeom prst="rect">
                        <a:avLst/>
                      </a:prstGeom>
                    </p:spPr>
                  </p:pic>
                </p:oleObj>
              </mc:Fallback>
            </mc:AlternateContent>
          </a:graphicData>
        </a:graphic>
      </p:graphicFrame>
      <p:sp>
        <p:nvSpPr>
          <p:cNvPr id="22" name="TextBox 21"/>
          <p:cNvSpPr txBox="1"/>
          <p:nvPr/>
        </p:nvSpPr>
        <p:spPr>
          <a:xfrm>
            <a:off x="3319714" y="5362287"/>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Confidence (B|A)</a:t>
            </a:r>
            <a:endParaRPr lang="en-US" dirty="0">
              <a:solidFill>
                <a:schemeClr val="tx2"/>
              </a:solidFill>
            </a:endParaRPr>
          </a:p>
        </p:txBody>
      </p:sp>
      <p:cxnSp>
        <p:nvCxnSpPr>
          <p:cNvPr id="23" name="Straight Connector 22"/>
          <p:cNvCxnSpPr/>
          <p:nvPr/>
        </p:nvCxnSpPr>
        <p:spPr bwMode="auto">
          <a:xfrm flipV="1">
            <a:off x="3227387" y="5809258"/>
            <a:ext cx="2764064" cy="10885"/>
          </a:xfrm>
          <a:prstGeom prst="line">
            <a:avLst/>
          </a:prstGeom>
          <a:noFill/>
          <a:ln w="9525" cap="flat" cmpd="sng" algn="ctr">
            <a:solidFill>
              <a:schemeClr val="tx1"/>
            </a:solidFill>
            <a:prstDash val="solid"/>
            <a:round/>
            <a:headEnd type="none" w="med" len="med"/>
            <a:tailEnd type="none" w="med" len="med"/>
          </a:ln>
          <a:effectLst/>
        </p:spPr>
      </p:cxnSp>
      <p:sp>
        <p:nvSpPr>
          <p:cNvPr id="24" name="TextBox 23"/>
          <p:cNvSpPr txBox="1"/>
          <p:nvPr/>
        </p:nvSpPr>
        <p:spPr>
          <a:xfrm>
            <a:off x="5943851" y="5650866"/>
            <a:ext cx="537369" cy="338554"/>
          </a:xfrm>
          <a:prstGeom prst="rect">
            <a:avLst/>
          </a:prstGeom>
          <a:noFill/>
        </p:spPr>
        <p:txBody>
          <a:bodyPr wrap="square" rtlCol="0">
            <a:spAutoFit/>
          </a:bodyPr>
          <a:lstStyle/>
          <a:p>
            <a:r>
              <a:rPr lang="en-US" dirty="0" smtClean="0"/>
              <a:t>=</a:t>
            </a:r>
            <a:endParaRPr lang="en-US" dirty="0"/>
          </a:p>
        </p:txBody>
      </p:sp>
      <p:sp>
        <p:nvSpPr>
          <p:cNvPr id="26" name="TextBox 25"/>
          <p:cNvSpPr txBox="1"/>
          <p:nvPr/>
        </p:nvSpPr>
        <p:spPr>
          <a:xfrm>
            <a:off x="3319713" y="5948083"/>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(B)</a:t>
            </a:r>
            <a:endParaRPr lang="en-US" dirty="0">
              <a:solidFill>
                <a:schemeClr val="tx2"/>
              </a:solidFill>
            </a:endParaRPr>
          </a:p>
        </p:txBody>
      </p:sp>
    </p:spTree>
    <p:extLst>
      <p:ext uri="{BB962C8B-B14F-4D97-AF65-F5344CB8AC3E}">
        <p14:creationId xmlns:p14="http://schemas.microsoft.com/office/powerpoint/2010/main" val="2306064418"/>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4" grpId="0"/>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46B28BBF-9D8D-437B-9DE4-ED9AD6C624E3}" type="slidenum">
              <a:rPr lang="en-US" sz="1200" b="0">
                <a:solidFill>
                  <a:srgbClr val="000000"/>
                </a:solidFill>
              </a:rPr>
              <a:pPr algn="r" defTabSz="912813"/>
              <a:t>48</a:t>
            </a:fld>
            <a:endParaRPr lang="en-US" sz="1200" b="0">
              <a:solidFill>
                <a:srgbClr val="000000"/>
              </a:solidFill>
            </a:endParaRPr>
          </a:p>
        </p:txBody>
      </p:sp>
      <p:sp>
        <p:nvSpPr>
          <p:cNvPr id="61444"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614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7"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8"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9"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4" name="Rectangle 36"/>
          <p:cNvSpPr>
            <a:spLocks noChangeArrowheads="1"/>
          </p:cNvSpPr>
          <p:nvPr/>
        </p:nvSpPr>
        <p:spPr bwMode="auto">
          <a:xfrm>
            <a:off x="500063" y="433802"/>
            <a:ext cx="6775450"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15"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16"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pic>
        <p:nvPicPr>
          <p:cNvPr id="2" name="Picture 1"/>
          <p:cNvPicPr>
            <a:picLocks noChangeAspect="1"/>
          </p:cNvPicPr>
          <p:nvPr/>
        </p:nvPicPr>
        <p:blipFill>
          <a:blip r:embed="rId4"/>
          <a:stretch>
            <a:fillRect/>
          </a:stretch>
        </p:blipFill>
        <p:spPr>
          <a:xfrm>
            <a:off x="500063" y="1444810"/>
            <a:ext cx="4299880" cy="2669166"/>
          </a:xfrm>
          <a:prstGeom prst="rect">
            <a:avLst/>
          </a:prstGeom>
        </p:spPr>
      </p:pic>
      <p:sp>
        <p:nvSpPr>
          <p:cNvPr id="3" name="Rectangle 2"/>
          <p:cNvSpPr/>
          <p:nvPr/>
        </p:nvSpPr>
        <p:spPr bwMode="auto">
          <a:xfrm>
            <a:off x="500063" y="900692"/>
            <a:ext cx="6775450"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Evaluate </a:t>
            </a:r>
            <a:r>
              <a:rPr lang="en-US" dirty="0" smtClean="0">
                <a:solidFill>
                  <a:schemeClr val="tx2"/>
                </a:solidFill>
              </a:rPr>
              <a:t>“If lotion, then vitamins”</a:t>
            </a:r>
            <a:endParaRPr kumimoji="0" lang="en-US" sz="1600" b="1" i="0" u="none" strike="noStrike" cap="none" normalizeH="0" baseline="0" dirty="0" smtClean="0">
              <a:ln>
                <a:noFill/>
              </a:ln>
              <a:solidFill>
                <a:schemeClr val="tx2"/>
              </a:solidFill>
              <a:effectLst/>
              <a:latin typeface="Arial" charset="0"/>
            </a:endParaRPr>
          </a:p>
        </p:txBody>
      </p:sp>
      <p:pic>
        <p:nvPicPr>
          <p:cNvPr id="4" name="Picture 3"/>
          <p:cNvPicPr>
            <a:picLocks noChangeAspect="1"/>
          </p:cNvPicPr>
          <p:nvPr/>
        </p:nvPicPr>
        <p:blipFill>
          <a:blip r:embed="rId5"/>
          <a:stretch>
            <a:fillRect/>
          </a:stretch>
        </p:blipFill>
        <p:spPr>
          <a:xfrm>
            <a:off x="5411399" y="2185210"/>
            <a:ext cx="3045601" cy="1043040"/>
          </a:xfrm>
          <a:prstGeom prst="rect">
            <a:avLst/>
          </a:prstGeom>
        </p:spPr>
      </p:pic>
      <p:sp>
        <p:nvSpPr>
          <p:cNvPr id="5" name="Rectangle 4"/>
          <p:cNvSpPr/>
          <p:nvPr/>
        </p:nvSpPr>
        <p:spPr bwMode="auto">
          <a:xfrm>
            <a:off x="1992086" y="1933842"/>
            <a:ext cx="2111828" cy="167099"/>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2002972" y="2347498"/>
            <a:ext cx="2111828" cy="167099"/>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1992086" y="2565214"/>
            <a:ext cx="2111828" cy="167099"/>
          </a:xfrm>
          <a:prstGeom prst="rect">
            <a:avLst/>
          </a:prstGeom>
          <a:noFill/>
          <a:ln w="9525" cap="flat" cmpd="sng" algn="ctr">
            <a:solidFill>
              <a:srgbClr val="FF0000"/>
            </a:solid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9" name="TextBox 18"/>
          <p:cNvSpPr txBox="1"/>
          <p:nvPr/>
        </p:nvSpPr>
        <p:spPr>
          <a:xfrm>
            <a:off x="500063" y="4325952"/>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(Lotion)</a:t>
            </a:r>
            <a:endParaRPr lang="en-US" dirty="0">
              <a:solidFill>
                <a:schemeClr val="tx2"/>
              </a:solidFill>
            </a:endParaRPr>
          </a:p>
        </p:txBody>
      </p:sp>
      <p:sp>
        <p:nvSpPr>
          <p:cNvPr id="20" name="TextBox 19"/>
          <p:cNvSpPr txBox="1"/>
          <p:nvPr/>
        </p:nvSpPr>
        <p:spPr>
          <a:xfrm>
            <a:off x="500063" y="5016664"/>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(Vitamins)</a:t>
            </a:r>
            <a:endParaRPr lang="en-US" dirty="0">
              <a:solidFill>
                <a:schemeClr val="tx2"/>
              </a:solidFill>
            </a:endParaRPr>
          </a:p>
        </p:txBody>
      </p:sp>
      <p:graphicFrame>
        <p:nvGraphicFramePr>
          <p:cNvPr id="21" name="Object 20"/>
          <p:cNvGraphicFramePr>
            <a:graphicFrameLocks noChangeAspect="1"/>
          </p:cNvGraphicFramePr>
          <p:nvPr>
            <p:extLst/>
          </p:nvPr>
        </p:nvGraphicFramePr>
        <p:xfrm>
          <a:off x="4675187" y="4208872"/>
          <a:ext cx="3381375" cy="588963"/>
        </p:xfrm>
        <a:graphic>
          <a:graphicData uri="http://schemas.openxmlformats.org/presentationml/2006/ole">
            <mc:AlternateContent xmlns:mc="http://schemas.openxmlformats.org/markup-compatibility/2006">
              <mc:Choice xmlns:v="urn:schemas-microsoft-com:vml" Requires="v">
                <p:oleObj spid="_x0000_s82117" name="Equation" r:id="rId6" imgW="2260440" imgH="393480" progId="Equation.DSMT4">
                  <p:embed/>
                </p:oleObj>
              </mc:Choice>
              <mc:Fallback>
                <p:oleObj name="Equation" r:id="rId6" imgW="2260440" imgH="393480" progId="Equation.DSMT4">
                  <p:embed/>
                  <p:pic>
                    <p:nvPicPr>
                      <p:cNvPr id="21" name="Object 20"/>
                      <p:cNvPicPr/>
                      <p:nvPr/>
                    </p:nvPicPr>
                    <p:blipFill>
                      <a:blip r:embed="rId7"/>
                      <a:stretch>
                        <a:fillRect/>
                      </a:stretch>
                    </p:blipFill>
                    <p:spPr>
                      <a:xfrm>
                        <a:off x="4675187" y="4208872"/>
                        <a:ext cx="3381375" cy="588963"/>
                      </a:xfrm>
                      <a:prstGeom prst="rect">
                        <a:avLst/>
                      </a:prstGeom>
                    </p:spPr>
                  </p:pic>
                </p:oleObj>
              </mc:Fallback>
            </mc:AlternateContent>
          </a:graphicData>
        </a:graphic>
      </p:graphicFrame>
      <p:graphicFrame>
        <p:nvGraphicFramePr>
          <p:cNvPr id="22" name="Object 21"/>
          <p:cNvGraphicFramePr>
            <a:graphicFrameLocks noChangeAspect="1"/>
          </p:cNvGraphicFramePr>
          <p:nvPr>
            <p:extLst/>
          </p:nvPr>
        </p:nvGraphicFramePr>
        <p:xfrm>
          <a:off x="4448174" y="5050440"/>
          <a:ext cx="3608388" cy="588963"/>
        </p:xfrm>
        <a:graphic>
          <a:graphicData uri="http://schemas.openxmlformats.org/presentationml/2006/ole">
            <mc:AlternateContent xmlns:mc="http://schemas.openxmlformats.org/markup-compatibility/2006">
              <mc:Choice xmlns:v="urn:schemas-microsoft-com:vml" Requires="v">
                <p:oleObj spid="_x0000_s82118" name="Equation" r:id="rId8" imgW="2412720" imgH="393480" progId="Equation.DSMT4">
                  <p:embed/>
                </p:oleObj>
              </mc:Choice>
              <mc:Fallback>
                <p:oleObj name="Equation" r:id="rId8" imgW="2412720" imgH="393480" progId="Equation.DSMT4">
                  <p:embed/>
                  <p:pic>
                    <p:nvPicPr>
                      <p:cNvPr id="22" name="Object 21"/>
                      <p:cNvPicPr/>
                      <p:nvPr/>
                    </p:nvPicPr>
                    <p:blipFill>
                      <a:blip r:embed="rId9"/>
                      <a:stretch>
                        <a:fillRect/>
                      </a:stretch>
                    </p:blipFill>
                    <p:spPr>
                      <a:xfrm>
                        <a:off x="4448174" y="5050440"/>
                        <a:ext cx="3608388" cy="588963"/>
                      </a:xfrm>
                      <a:prstGeom prst="rect">
                        <a:avLst/>
                      </a:prstGeom>
                    </p:spPr>
                  </p:pic>
                </p:oleObj>
              </mc:Fallback>
            </mc:AlternateContent>
          </a:graphicData>
        </a:graphic>
      </p:graphicFrame>
      <p:sp>
        <p:nvSpPr>
          <p:cNvPr id="23" name="TextBox 22"/>
          <p:cNvSpPr txBox="1"/>
          <p:nvPr/>
        </p:nvSpPr>
        <p:spPr>
          <a:xfrm>
            <a:off x="500063" y="5895924"/>
            <a:ext cx="2624137" cy="584775"/>
          </a:xfrm>
          <a:prstGeom prst="rect">
            <a:avLst/>
          </a:prstGeom>
          <a:solidFill>
            <a:schemeClr val="bg1">
              <a:lumMod val="85000"/>
            </a:schemeClr>
          </a:solidFill>
        </p:spPr>
        <p:txBody>
          <a:bodyPr wrap="square" rtlCol="0">
            <a:spAutoFit/>
          </a:bodyPr>
          <a:lstStyle/>
          <a:p>
            <a:r>
              <a:rPr lang="en-US" dirty="0" smtClean="0">
                <a:solidFill>
                  <a:schemeClr val="tx2"/>
                </a:solidFill>
              </a:rPr>
              <a:t>Confidence (</a:t>
            </a:r>
            <a:r>
              <a:rPr lang="en-US" dirty="0" err="1" smtClean="0">
                <a:solidFill>
                  <a:schemeClr val="tx2"/>
                </a:solidFill>
              </a:rPr>
              <a:t>Vitamins|Lotion</a:t>
            </a:r>
            <a:r>
              <a:rPr lang="en-US" dirty="0" smtClean="0">
                <a:solidFill>
                  <a:schemeClr val="tx2"/>
                </a:solidFill>
              </a:rPr>
              <a:t>)</a:t>
            </a:r>
            <a:endParaRPr lang="en-US" dirty="0">
              <a:solidFill>
                <a:schemeClr val="tx2"/>
              </a:solidFill>
            </a:endParaRPr>
          </a:p>
        </p:txBody>
      </p:sp>
      <p:graphicFrame>
        <p:nvGraphicFramePr>
          <p:cNvPr id="24" name="Object 23"/>
          <p:cNvGraphicFramePr>
            <a:graphicFrameLocks noChangeAspect="1"/>
          </p:cNvGraphicFramePr>
          <p:nvPr>
            <p:extLst/>
          </p:nvPr>
        </p:nvGraphicFramePr>
        <p:xfrm>
          <a:off x="3402012" y="5892008"/>
          <a:ext cx="4654550" cy="588962"/>
        </p:xfrm>
        <a:graphic>
          <a:graphicData uri="http://schemas.openxmlformats.org/presentationml/2006/ole">
            <mc:AlternateContent xmlns:mc="http://schemas.openxmlformats.org/markup-compatibility/2006">
              <mc:Choice xmlns:v="urn:schemas-microsoft-com:vml" Requires="v">
                <p:oleObj spid="_x0000_s82119" name="Equation" r:id="rId10" imgW="3111480" imgH="393480" progId="Equation.DSMT4">
                  <p:embed/>
                </p:oleObj>
              </mc:Choice>
              <mc:Fallback>
                <p:oleObj name="Equation" r:id="rId10" imgW="3111480" imgH="393480" progId="Equation.DSMT4">
                  <p:embed/>
                  <p:pic>
                    <p:nvPicPr>
                      <p:cNvPr id="24" name="Object 23"/>
                      <p:cNvPicPr/>
                      <p:nvPr/>
                    </p:nvPicPr>
                    <p:blipFill>
                      <a:blip r:embed="rId11"/>
                      <a:stretch>
                        <a:fillRect/>
                      </a:stretch>
                    </p:blipFill>
                    <p:spPr>
                      <a:xfrm>
                        <a:off x="3402012" y="5892008"/>
                        <a:ext cx="4654550" cy="588962"/>
                      </a:xfrm>
                      <a:prstGeom prst="rect">
                        <a:avLst/>
                      </a:prstGeom>
                    </p:spPr>
                  </p:pic>
                </p:oleObj>
              </mc:Fallback>
            </mc:AlternateContent>
          </a:graphicData>
        </a:graphic>
      </p:graphicFrame>
    </p:spTree>
    <p:extLst>
      <p:ext uri="{BB962C8B-B14F-4D97-AF65-F5344CB8AC3E}">
        <p14:creationId xmlns:p14="http://schemas.microsoft.com/office/powerpoint/2010/main" val="4132318487"/>
      </p:ext>
    </p:extLst>
  </p:cSld>
  <p:clrMapOvr>
    <a:masterClrMapping/>
  </p:clrMapOvr>
  <p:transition>
    <p:zoom/>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4</a:t>
            </a:fld>
            <a:endParaRPr lang="en-US"/>
          </a:p>
        </p:txBody>
      </p:sp>
      <p:sp>
        <p:nvSpPr>
          <p:cNvPr id="6" name="Rectangle 36"/>
          <p:cNvSpPr>
            <a:spLocks noChangeArrowheads="1"/>
          </p:cNvSpPr>
          <p:nvPr/>
        </p:nvSpPr>
        <p:spPr bwMode="auto">
          <a:xfrm>
            <a:off x="476250" y="381856"/>
            <a:ext cx="6775450"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7" name="Rectangle 5"/>
          <p:cNvSpPr txBox="1">
            <a:spLocks noChangeArrowheads="1"/>
          </p:cNvSpPr>
          <p:nvPr/>
        </p:nvSpPr>
        <p:spPr bwMode="auto">
          <a:xfrm>
            <a:off x="636588" y="423358"/>
            <a:ext cx="6502400" cy="292388"/>
          </a:xfrm>
          <a:prstGeom prst="rect">
            <a:avLst/>
          </a:prstGeom>
          <a:noFill/>
          <a:ln w="9525">
            <a:noFill/>
            <a:miter lim="800000"/>
            <a:headEnd/>
            <a:tailEnd/>
          </a:ln>
        </p:spPr>
        <p:txBody>
          <a:bodyPr lIns="0" tIns="0" rIns="0" bIns="0">
            <a:spAutoFit/>
          </a:bodyPr>
          <a:lstStyle/>
          <a:p>
            <a:pPr>
              <a:spcBef>
                <a:spcPct val="50000"/>
              </a:spcBef>
            </a:pPr>
            <a:r>
              <a:rPr lang="en-US" sz="1900" i="1" dirty="0" smtClean="0">
                <a:solidFill>
                  <a:schemeClr val="tx2"/>
                </a:solidFill>
              </a:rPr>
              <a:t>Data Pooled Over All Respondents</a:t>
            </a:r>
            <a:endParaRPr lang="en-US" sz="1900" i="1" dirty="0">
              <a:solidFill>
                <a:schemeClr val="tx2"/>
              </a:solidFill>
            </a:endParaRPr>
          </a:p>
        </p:txBody>
      </p:sp>
      <p:sp>
        <p:nvSpPr>
          <p:cNvPr id="8" name="Title 1"/>
          <p:cNvSpPr>
            <a:spLocks noGrp="1"/>
          </p:cNvSpPr>
          <p:nvPr>
            <p:ph type="title"/>
          </p:nvPr>
        </p:nvSpPr>
        <p:spPr>
          <a:xfrm>
            <a:off x="76200" y="69542"/>
            <a:ext cx="8793162" cy="292388"/>
          </a:xfrm>
        </p:spPr>
        <p:txBody>
          <a:bodyPr/>
          <a:lstStyle/>
          <a:p>
            <a:r>
              <a:rPr lang="en-US" dirty="0" smtClean="0"/>
              <a:t>CONJOINT ANALYSIS</a:t>
            </a:r>
            <a:endParaRPr lang="en-US" dirty="0"/>
          </a:p>
        </p:txBody>
      </p:sp>
      <p:pic>
        <p:nvPicPr>
          <p:cNvPr id="9" name="Picture 8"/>
          <p:cNvPicPr>
            <a:picLocks noChangeAspect="1"/>
          </p:cNvPicPr>
          <p:nvPr/>
        </p:nvPicPr>
        <p:blipFill>
          <a:blip r:embed="rId3"/>
          <a:stretch>
            <a:fillRect/>
          </a:stretch>
        </p:blipFill>
        <p:spPr>
          <a:xfrm>
            <a:off x="2670715" y="1453361"/>
            <a:ext cx="5689943" cy="2049447"/>
          </a:xfrm>
          <a:prstGeom prst="rect">
            <a:avLst/>
          </a:prstGeom>
        </p:spPr>
      </p:pic>
      <p:sp>
        <p:nvSpPr>
          <p:cNvPr id="12" name="TextBox 11"/>
          <p:cNvSpPr txBox="1"/>
          <p:nvPr/>
        </p:nvSpPr>
        <p:spPr>
          <a:xfrm>
            <a:off x="239486" y="1453361"/>
            <a:ext cx="2155372" cy="120032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Individual Model</a:t>
            </a:r>
          </a:p>
          <a:p>
            <a:pPr marL="285750" indent="-285750" algn="l">
              <a:buFont typeface="Wingdings" panose="05000000000000000000" pitchFamily="2" charset="2"/>
              <a:buChar char="Ø"/>
            </a:pPr>
            <a:r>
              <a:rPr lang="en-US" dirty="0" smtClean="0">
                <a:solidFill>
                  <a:schemeClr val="tx2"/>
                </a:solidFill>
              </a:rPr>
              <a:t>Each model has only T=12 observations!</a:t>
            </a:r>
            <a:endParaRPr lang="en-US" dirty="0">
              <a:solidFill>
                <a:schemeClr val="tx2"/>
              </a:solidFill>
            </a:endParaRPr>
          </a:p>
        </p:txBody>
      </p:sp>
      <p:sp>
        <p:nvSpPr>
          <p:cNvPr id="15" name="TextBox 14"/>
          <p:cNvSpPr txBox="1"/>
          <p:nvPr/>
        </p:nvSpPr>
        <p:spPr>
          <a:xfrm>
            <a:off x="476249" y="3891761"/>
            <a:ext cx="7350580" cy="338554"/>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How would you summarize and describe the beta coefficients above?</a:t>
            </a:r>
          </a:p>
        </p:txBody>
      </p:sp>
      <p:graphicFrame>
        <p:nvGraphicFramePr>
          <p:cNvPr id="17" name="Object 16"/>
          <p:cNvGraphicFramePr>
            <a:graphicFrameLocks noChangeAspect="1"/>
          </p:cNvGraphicFramePr>
          <p:nvPr>
            <p:extLst/>
          </p:nvPr>
        </p:nvGraphicFramePr>
        <p:xfrm>
          <a:off x="1220534" y="4619268"/>
          <a:ext cx="2900362" cy="665162"/>
        </p:xfrm>
        <a:graphic>
          <a:graphicData uri="http://schemas.openxmlformats.org/presentationml/2006/ole">
            <mc:AlternateContent xmlns:mc="http://schemas.openxmlformats.org/markup-compatibility/2006">
              <mc:Choice xmlns:v="urn:schemas-microsoft-com:vml" Requires="v">
                <p:oleObj spid="_x0000_s91194" name="Equation" r:id="rId4" imgW="1218960" imgH="279360" progId="Equation.DSMT4">
                  <p:embed/>
                </p:oleObj>
              </mc:Choice>
              <mc:Fallback>
                <p:oleObj name="Equation" r:id="rId4" imgW="1218960" imgH="279360" progId="Equation.DSMT4">
                  <p:embed/>
                  <p:pic>
                    <p:nvPicPr>
                      <p:cNvPr id="17" name="Object 16"/>
                      <p:cNvPicPr/>
                      <p:nvPr/>
                    </p:nvPicPr>
                    <p:blipFill>
                      <a:blip r:embed="rId5"/>
                      <a:stretch>
                        <a:fillRect/>
                      </a:stretch>
                    </p:blipFill>
                    <p:spPr>
                      <a:xfrm>
                        <a:off x="1220534" y="4619268"/>
                        <a:ext cx="2900362" cy="665162"/>
                      </a:xfrm>
                      <a:prstGeom prst="rect">
                        <a:avLst/>
                      </a:prstGeom>
                    </p:spPr>
                  </p:pic>
                </p:oleObj>
              </mc:Fallback>
            </mc:AlternateContent>
          </a:graphicData>
        </a:graphic>
      </p:graphicFrame>
    </p:spTree>
    <p:extLst>
      <p:ext uri="{BB962C8B-B14F-4D97-AF65-F5344CB8AC3E}">
        <p14:creationId xmlns:p14="http://schemas.microsoft.com/office/powerpoint/2010/main" val="3221070572"/>
      </p:ext>
    </p:extLst>
  </p:cSld>
  <p:clrMapOvr>
    <a:masterClrMapping/>
  </p:clrMapOvr>
  <p:transition>
    <p:zo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46B28BBF-9D8D-437B-9DE4-ED9AD6C624E3}" type="slidenum">
              <a:rPr lang="en-US" sz="1200" b="0">
                <a:solidFill>
                  <a:srgbClr val="000000"/>
                </a:solidFill>
              </a:rPr>
              <a:pPr algn="r" defTabSz="912813"/>
              <a:t>49</a:t>
            </a:fld>
            <a:endParaRPr lang="en-US" sz="1200" b="0">
              <a:solidFill>
                <a:srgbClr val="000000"/>
              </a:solidFill>
            </a:endParaRPr>
          </a:p>
        </p:txBody>
      </p:sp>
      <p:sp>
        <p:nvSpPr>
          <p:cNvPr id="61444"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sz="1800" b="0">
              <a:cs typeface="Arial" charset="0"/>
            </a:endParaRPr>
          </a:p>
        </p:txBody>
      </p:sp>
      <p:sp>
        <p:nvSpPr>
          <p:cNvPr id="6144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6"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7"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8"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a:spcBef>
                <a:spcPct val="50000"/>
              </a:spcBef>
            </a:pPr>
            <a:endParaRPr lang="en-US"/>
          </a:p>
        </p:txBody>
      </p:sp>
      <p:sp>
        <p:nvSpPr>
          <p:cNvPr id="61449" name="Rectangle 15"/>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pPr algn="ctr">
              <a:spcBef>
                <a:spcPct val="50000"/>
              </a:spcBef>
            </a:pPr>
            <a:endParaRPr lang="en-US"/>
          </a:p>
        </p:txBody>
      </p:sp>
      <p:sp>
        <p:nvSpPr>
          <p:cNvPr id="14"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15"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16"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Market Basket Analysis</a:t>
            </a:r>
          </a:p>
          <a:p>
            <a:pPr defTabSz="912813">
              <a:buSzPct val="120000"/>
            </a:pPr>
            <a:endParaRPr lang="en-US" sz="1700" i="1" dirty="0">
              <a:solidFill>
                <a:schemeClr val="tx2"/>
              </a:solidFill>
            </a:endParaRPr>
          </a:p>
        </p:txBody>
      </p:sp>
      <p:sp>
        <p:nvSpPr>
          <p:cNvPr id="3" name="Rectangle 2"/>
          <p:cNvSpPr/>
          <p:nvPr/>
        </p:nvSpPr>
        <p:spPr bwMode="auto">
          <a:xfrm>
            <a:off x="500062" y="900692"/>
            <a:ext cx="7556499" cy="34042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Evaluate </a:t>
            </a:r>
            <a:r>
              <a:rPr lang="en-US" dirty="0" smtClean="0">
                <a:solidFill>
                  <a:schemeClr val="tx2"/>
                </a:solidFill>
              </a:rPr>
              <a:t>“If lotion, then vitamins”</a:t>
            </a:r>
            <a:endParaRPr kumimoji="0" lang="en-US" sz="1600" b="1" i="0" u="none" strike="noStrike" cap="none" normalizeH="0" baseline="0" dirty="0" smtClean="0">
              <a:ln>
                <a:noFill/>
              </a:ln>
              <a:solidFill>
                <a:schemeClr val="tx2"/>
              </a:solidFill>
              <a:effectLst/>
              <a:latin typeface="Arial" charset="0"/>
            </a:endParaRPr>
          </a:p>
        </p:txBody>
      </p:sp>
      <p:sp>
        <p:nvSpPr>
          <p:cNvPr id="19" name="TextBox 18"/>
          <p:cNvSpPr txBox="1"/>
          <p:nvPr/>
        </p:nvSpPr>
        <p:spPr>
          <a:xfrm>
            <a:off x="500063" y="1512781"/>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(Lotion)</a:t>
            </a:r>
            <a:endParaRPr lang="en-US" dirty="0">
              <a:solidFill>
                <a:schemeClr val="tx2"/>
              </a:solidFill>
            </a:endParaRPr>
          </a:p>
        </p:txBody>
      </p:sp>
      <p:sp>
        <p:nvSpPr>
          <p:cNvPr id="20" name="TextBox 19"/>
          <p:cNvSpPr txBox="1"/>
          <p:nvPr/>
        </p:nvSpPr>
        <p:spPr>
          <a:xfrm>
            <a:off x="500063" y="2203493"/>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(Vitamins)</a:t>
            </a:r>
            <a:endParaRPr lang="en-US" dirty="0">
              <a:solidFill>
                <a:schemeClr val="tx2"/>
              </a:solidFill>
            </a:endParaRPr>
          </a:p>
        </p:txBody>
      </p:sp>
      <p:graphicFrame>
        <p:nvGraphicFramePr>
          <p:cNvPr id="21" name="Object 20"/>
          <p:cNvGraphicFramePr>
            <a:graphicFrameLocks noChangeAspect="1"/>
          </p:cNvGraphicFramePr>
          <p:nvPr>
            <p:extLst/>
          </p:nvPr>
        </p:nvGraphicFramePr>
        <p:xfrm>
          <a:off x="4675187" y="1395701"/>
          <a:ext cx="3381375" cy="588963"/>
        </p:xfrm>
        <a:graphic>
          <a:graphicData uri="http://schemas.openxmlformats.org/presentationml/2006/ole">
            <mc:AlternateContent xmlns:mc="http://schemas.openxmlformats.org/markup-compatibility/2006">
              <mc:Choice xmlns:v="urn:schemas-microsoft-com:vml" Requires="v">
                <p:oleObj spid="_x0000_s83206" name="Equation" r:id="rId4" imgW="2260440" imgH="393480" progId="Equation.DSMT4">
                  <p:embed/>
                </p:oleObj>
              </mc:Choice>
              <mc:Fallback>
                <p:oleObj name="Equation" r:id="rId4" imgW="2260440" imgH="393480" progId="Equation.DSMT4">
                  <p:embed/>
                  <p:pic>
                    <p:nvPicPr>
                      <p:cNvPr id="21" name="Object 20"/>
                      <p:cNvPicPr/>
                      <p:nvPr/>
                    </p:nvPicPr>
                    <p:blipFill>
                      <a:blip r:embed="rId5"/>
                      <a:stretch>
                        <a:fillRect/>
                      </a:stretch>
                    </p:blipFill>
                    <p:spPr>
                      <a:xfrm>
                        <a:off x="4675187" y="1395701"/>
                        <a:ext cx="3381375" cy="588963"/>
                      </a:xfrm>
                      <a:prstGeom prst="rect">
                        <a:avLst/>
                      </a:prstGeom>
                    </p:spPr>
                  </p:pic>
                </p:oleObj>
              </mc:Fallback>
            </mc:AlternateContent>
          </a:graphicData>
        </a:graphic>
      </p:graphicFrame>
      <p:graphicFrame>
        <p:nvGraphicFramePr>
          <p:cNvPr id="22" name="Object 21"/>
          <p:cNvGraphicFramePr>
            <a:graphicFrameLocks noChangeAspect="1"/>
          </p:cNvGraphicFramePr>
          <p:nvPr>
            <p:extLst/>
          </p:nvPr>
        </p:nvGraphicFramePr>
        <p:xfrm>
          <a:off x="4448174" y="2237269"/>
          <a:ext cx="3608388" cy="588963"/>
        </p:xfrm>
        <a:graphic>
          <a:graphicData uri="http://schemas.openxmlformats.org/presentationml/2006/ole">
            <mc:AlternateContent xmlns:mc="http://schemas.openxmlformats.org/markup-compatibility/2006">
              <mc:Choice xmlns:v="urn:schemas-microsoft-com:vml" Requires="v">
                <p:oleObj spid="_x0000_s83207" name="Equation" r:id="rId6" imgW="2412720" imgH="393480" progId="Equation.DSMT4">
                  <p:embed/>
                </p:oleObj>
              </mc:Choice>
              <mc:Fallback>
                <p:oleObj name="Equation" r:id="rId6" imgW="2412720" imgH="393480" progId="Equation.DSMT4">
                  <p:embed/>
                  <p:pic>
                    <p:nvPicPr>
                      <p:cNvPr id="22" name="Object 21"/>
                      <p:cNvPicPr/>
                      <p:nvPr/>
                    </p:nvPicPr>
                    <p:blipFill>
                      <a:blip r:embed="rId7"/>
                      <a:stretch>
                        <a:fillRect/>
                      </a:stretch>
                    </p:blipFill>
                    <p:spPr>
                      <a:xfrm>
                        <a:off x="4448174" y="2237269"/>
                        <a:ext cx="3608388" cy="588963"/>
                      </a:xfrm>
                      <a:prstGeom prst="rect">
                        <a:avLst/>
                      </a:prstGeom>
                    </p:spPr>
                  </p:pic>
                </p:oleObj>
              </mc:Fallback>
            </mc:AlternateContent>
          </a:graphicData>
        </a:graphic>
      </p:graphicFrame>
      <p:sp>
        <p:nvSpPr>
          <p:cNvPr id="23" name="TextBox 22"/>
          <p:cNvSpPr txBox="1"/>
          <p:nvPr/>
        </p:nvSpPr>
        <p:spPr>
          <a:xfrm>
            <a:off x="500063" y="3082753"/>
            <a:ext cx="2624137" cy="584775"/>
          </a:xfrm>
          <a:prstGeom prst="rect">
            <a:avLst/>
          </a:prstGeom>
          <a:solidFill>
            <a:schemeClr val="bg1">
              <a:lumMod val="85000"/>
            </a:schemeClr>
          </a:solidFill>
        </p:spPr>
        <p:txBody>
          <a:bodyPr wrap="square" rtlCol="0">
            <a:spAutoFit/>
          </a:bodyPr>
          <a:lstStyle/>
          <a:p>
            <a:r>
              <a:rPr lang="en-US" dirty="0" smtClean="0">
                <a:solidFill>
                  <a:schemeClr val="tx2"/>
                </a:solidFill>
              </a:rPr>
              <a:t>Confidence (</a:t>
            </a:r>
            <a:r>
              <a:rPr lang="en-US" dirty="0" err="1" smtClean="0">
                <a:solidFill>
                  <a:schemeClr val="tx2"/>
                </a:solidFill>
              </a:rPr>
              <a:t>Vitamins|Lotion</a:t>
            </a:r>
            <a:r>
              <a:rPr lang="en-US" dirty="0" smtClean="0">
                <a:solidFill>
                  <a:schemeClr val="tx2"/>
                </a:solidFill>
              </a:rPr>
              <a:t>)</a:t>
            </a:r>
            <a:endParaRPr lang="en-US" dirty="0">
              <a:solidFill>
                <a:schemeClr val="tx2"/>
              </a:solidFill>
            </a:endParaRPr>
          </a:p>
        </p:txBody>
      </p:sp>
      <p:graphicFrame>
        <p:nvGraphicFramePr>
          <p:cNvPr id="24" name="Object 23"/>
          <p:cNvGraphicFramePr>
            <a:graphicFrameLocks noChangeAspect="1"/>
          </p:cNvGraphicFramePr>
          <p:nvPr>
            <p:extLst/>
          </p:nvPr>
        </p:nvGraphicFramePr>
        <p:xfrm>
          <a:off x="3402012" y="3078837"/>
          <a:ext cx="4654550" cy="588962"/>
        </p:xfrm>
        <a:graphic>
          <a:graphicData uri="http://schemas.openxmlformats.org/presentationml/2006/ole">
            <mc:AlternateContent xmlns:mc="http://schemas.openxmlformats.org/markup-compatibility/2006">
              <mc:Choice xmlns:v="urn:schemas-microsoft-com:vml" Requires="v">
                <p:oleObj spid="_x0000_s83208" name="Equation" r:id="rId8" imgW="3111480" imgH="393480" progId="Equation.DSMT4">
                  <p:embed/>
                </p:oleObj>
              </mc:Choice>
              <mc:Fallback>
                <p:oleObj name="Equation" r:id="rId8" imgW="3111480" imgH="393480" progId="Equation.DSMT4">
                  <p:embed/>
                  <p:pic>
                    <p:nvPicPr>
                      <p:cNvPr id="24" name="Object 23"/>
                      <p:cNvPicPr/>
                      <p:nvPr/>
                    </p:nvPicPr>
                    <p:blipFill>
                      <a:blip r:embed="rId9"/>
                      <a:stretch>
                        <a:fillRect/>
                      </a:stretch>
                    </p:blipFill>
                    <p:spPr>
                      <a:xfrm>
                        <a:off x="3402012" y="3078837"/>
                        <a:ext cx="4654550" cy="588962"/>
                      </a:xfrm>
                      <a:prstGeom prst="rect">
                        <a:avLst/>
                      </a:prstGeom>
                    </p:spPr>
                  </p:pic>
                </p:oleObj>
              </mc:Fallback>
            </mc:AlternateContent>
          </a:graphicData>
        </a:graphic>
      </p:graphicFrame>
      <p:sp>
        <p:nvSpPr>
          <p:cNvPr id="25" name="TextBox 24"/>
          <p:cNvSpPr txBox="1"/>
          <p:nvPr/>
        </p:nvSpPr>
        <p:spPr>
          <a:xfrm>
            <a:off x="543603" y="4513531"/>
            <a:ext cx="2624137" cy="338554"/>
          </a:xfrm>
          <a:prstGeom prst="rect">
            <a:avLst/>
          </a:prstGeom>
          <a:solidFill>
            <a:schemeClr val="bg1">
              <a:lumMod val="85000"/>
            </a:schemeClr>
          </a:solidFill>
        </p:spPr>
        <p:txBody>
          <a:bodyPr wrap="square" rtlCol="0">
            <a:spAutoFit/>
          </a:bodyPr>
          <a:lstStyle/>
          <a:p>
            <a:r>
              <a:rPr lang="en-US" dirty="0" smtClean="0">
                <a:solidFill>
                  <a:schemeClr val="tx2"/>
                </a:solidFill>
              </a:rPr>
              <a:t>Lift</a:t>
            </a:r>
            <a:endParaRPr lang="en-US" dirty="0">
              <a:solidFill>
                <a:schemeClr val="tx2"/>
              </a:solidFill>
            </a:endParaRPr>
          </a:p>
        </p:txBody>
      </p:sp>
      <p:sp>
        <p:nvSpPr>
          <p:cNvPr id="27" name="TextBox 26"/>
          <p:cNvSpPr txBox="1"/>
          <p:nvPr/>
        </p:nvSpPr>
        <p:spPr>
          <a:xfrm>
            <a:off x="3488644" y="4079174"/>
            <a:ext cx="2896029" cy="584775"/>
          </a:xfrm>
          <a:prstGeom prst="rect">
            <a:avLst/>
          </a:prstGeom>
          <a:solidFill>
            <a:schemeClr val="bg1">
              <a:lumMod val="85000"/>
            </a:schemeClr>
          </a:solidFill>
        </p:spPr>
        <p:txBody>
          <a:bodyPr wrap="square" rtlCol="0">
            <a:spAutoFit/>
          </a:bodyPr>
          <a:lstStyle/>
          <a:p>
            <a:r>
              <a:rPr lang="en-US" dirty="0" smtClean="0">
                <a:solidFill>
                  <a:schemeClr val="tx2"/>
                </a:solidFill>
              </a:rPr>
              <a:t>Confidence (</a:t>
            </a:r>
            <a:r>
              <a:rPr lang="en-US" dirty="0" err="1" smtClean="0">
                <a:solidFill>
                  <a:schemeClr val="tx2"/>
                </a:solidFill>
              </a:rPr>
              <a:t>Vitamins|Lotion</a:t>
            </a:r>
            <a:r>
              <a:rPr lang="en-US" dirty="0" smtClean="0">
                <a:solidFill>
                  <a:schemeClr val="tx2"/>
                </a:solidFill>
              </a:rPr>
              <a:t>)</a:t>
            </a:r>
            <a:endParaRPr lang="en-US" dirty="0">
              <a:solidFill>
                <a:schemeClr val="tx2"/>
              </a:solidFill>
            </a:endParaRPr>
          </a:p>
        </p:txBody>
      </p:sp>
      <p:cxnSp>
        <p:nvCxnSpPr>
          <p:cNvPr id="28" name="Straight Connector 27"/>
          <p:cNvCxnSpPr/>
          <p:nvPr/>
        </p:nvCxnSpPr>
        <p:spPr bwMode="auto">
          <a:xfrm flipV="1">
            <a:off x="3488644" y="4757057"/>
            <a:ext cx="2896029" cy="15115"/>
          </a:xfrm>
          <a:prstGeom prst="line">
            <a:avLst/>
          </a:prstGeom>
          <a:noFill/>
          <a:ln w="9525" cap="flat" cmpd="sng" algn="ctr">
            <a:solidFill>
              <a:schemeClr val="tx1"/>
            </a:solidFill>
            <a:prstDash val="solid"/>
            <a:round/>
            <a:headEnd type="none" w="med" len="med"/>
            <a:tailEnd type="none" w="med" len="med"/>
          </a:ln>
          <a:effectLst/>
        </p:spPr>
      </p:cxnSp>
      <p:sp>
        <p:nvSpPr>
          <p:cNvPr id="30" name="TextBox 29"/>
          <p:cNvSpPr txBox="1"/>
          <p:nvPr/>
        </p:nvSpPr>
        <p:spPr>
          <a:xfrm>
            <a:off x="3580970" y="4900111"/>
            <a:ext cx="2803703" cy="338554"/>
          </a:xfrm>
          <a:prstGeom prst="rect">
            <a:avLst/>
          </a:prstGeom>
          <a:solidFill>
            <a:schemeClr val="bg1">
              <a:lumMod val="85000"/>
            </a:schemeClr>
          </a:solidFill>
        </p:spPr>
        <p:txBody>
          <a:bodyPr wrap="square" rtlCol="0">
            <a:spAutoFit/>
          </a:bodyPr>
          <a:lstStyle/>
          <a:p>
            <a:r>
              <a:rPr lang="en-US" dirty="0" smtClean="0">
                <a:solidFill>
                  <a:schemeClr val="tx2"/>
                </a:solidFill>
              </a:rPr>
              <a:t>Scope (Vitamins)</a:t>
            </a:r>
            <a:endParaRPr lang="en-US" dirty="0">
              <a:solidFill>
                <a:schemeClr val="tx2"/>
              </a:solidFill>
            </a:endParaRPr>
          </a:p>
        </p:txBody>
      </p:sp>
      <p:graphicFrame>
        <p:nvGraphicFramePr>
          <p:cNvPr id="31" name="Object 30"/>
          <p:cNvGraphicFramePr>
            <a:graphicFrameLocks noChangeAspect="1"/>
          </p:cNvGraphicFramePr>
          <p:nvPr>
            <p:extLst/>
          </p:nvPr>
        </p:nvGraphicFramePr>
        <p:xfrm>
          <a:off x="6842125" y="4437150"/>
          <a:ext cx="1120775" cy="588963"/>
        </p:xfrm>
        <a:graphic>
          <a:graphicData uri="http://schemas.openxmlformats.org/presentationml/2006/ole">
            <mc:AlternateContent xmlns:mc="http://schemas.openxmlformats.org/markup-compatibility/2006">
              <mc:Choice xmlns:v="urn:schemas-microsoft-com:vml" Requires="v">
                <p:oleObj spid="_x0000_s83209" name="Equation" r:id="rId10" imgW="749160" imgH="393480" progId="Equation.DSMT4">
                  <p:embed/>
                </p:oleObj>
              </mc:Choice>
              <mc:Fallback>
                <p:oleObj name="Equation" r:id="rId10" imgW="749160" imgH="393480" progId="Equation.DSMT4">
                  <p:embed/>
                  <p:pic>
                    <p:nvPicPr>
                      <p:cNvPr id="31" name="Object 30"/>
                      <p:cNvPicPr/>
                      <p:nvPr/>
                    </p:nvPicPr>
                    <p:blipFill>
                      <a:blip r:embed="rId11"/>
                      <a:stretch>
                        <a:fillRect/>
                      </a:stretch>
                    </p:blipFill>
                    <p:spPr>
                      <a:xfrm>
                        <a:off x="6842125" y="4437150"/>
                        <a:ext cx="1120775" cy="588963"/>
                      </a:xfrm>
                      <a:prstGeom prst="rect">
                        <a:avLst/>
                      </a:prstGeom>
                    </p:spPr>
                  </p:pic>
                </p:oleObj>
              </mc:Fallback>
            </mc:AlternateContent>
          </a:graphicData>
        </a:graphic>
      </p:graphicFrame>
      <p:sp>
        <p:nvSpPr>
          <p:cNvPr id="7" name="Rectangle 6"/>
          <p:cNvSpPr/>
          <p:nvPr/>
        </p:nvSpPr>
        <p:spPr bwMode="auto">
          <a:xfrm>
            <a:off x="283029" y="5479948"/>
            <a:ext cx="8632371" cy="1325313"/>
          </a:xfrm>
          <a:prstGeom prst="rect">
            <a:avLst/>
          </a:prstGeom>
          <a:solidFill>
            <a:schemeClr val="accent2"/>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i="1" u="sng" dirty="0" smtClean="0">
                <a:solidFill>
                  <a:schemeClr val="tx2"/>
                </a:solidFill>
              </a:rPr>
              <a:t>Scope:</a:t>
            </a:r>
            <a:r>
              <a:rPr lang="en-US" dirty="0" smtClean="0">
                <a:solidFill>
                  <a:schemeClr val="tx2"/>
                </a:solidFill>
              </a:rPr>
              <a:t>  </a:t>
            </a:r>
            <a:r>
              <a:rPr kumimoji="0" lang="en-US" sz="1600" b="1" i="0" u="none" strike="noStrike" cap="none" normalizeH="0" baseline="0" dirty="0" smtClean="0">
                <a:ln>
                  <a:noFill/>
                </a:ln>
                <a:solidFill>
                  <a:schemeClr val="tx2"/>
                </a:solidFill>
                <a:effectLst/>
                <a:latin typeface="Arial" charset="0"/>
              </a:rPr>
              <a:t>Lotion occurs in about half the baskets (44%)</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i="1" u="sng" dirty="0" smtClean="0">
                <a:solidFill>
                  <a:schemeClr val="tx2"/>
                </a:solidFill>
              </a:rPr>
              <a:t>Confidence:</a:t>
            </a:r>
            <a:r>
              <a:rPr lang="en-US" dirty="0" smtClean="0">
                <a:solidFill>
                  <a:schemeClr val="tx2"/>
                </a:solidFill>
              </a:rPr>
              <a:t>  In three quarters (75%) of the baskets with lotion we also see vitamins</a:t>
            </a:r>
          </a:p>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1" u="sng" strike="noStrike" cap="none" normalizeH="0" baseline="0" dirty="0" smtClean="0">
                <a:ln>
                  <a:noFill/>
                </a:ln>
                <a:solidFill>
                  <a:schemeClr val="tx2"/>
                </a:solidFill>
                <a:effectLst/>
                <a:latin typeface="Arial" charset="0"/>
              </a:rPr>
              <a:t>Lift:</a:t>
            </a:r>
            <a:r>
              <a:rPr kumimoji="0" lang="en-US" sz="1600" b="1" i="0" u="none" strike="noStrike" cap="none" normalizeH="0" baseline="0" dirty="0" smtClean="0">
                <a:ln>
                  <a:noFill/>
                </a:ln>
                <a:solidFill>
                  <a:schemeClr val="tx2"/>
                </a:solidFill>
                <a:effectLst/>
                <a:latin typeface="Arial" charset="0"/>
              </a:rPr>
              <a:t>  If I observe a lotion</a:t>
            </a:r>
            <a:r>
              <a:rPr kumimoji="0" lang="en-US" sz="1600" b="1" i="0" u="none" strike="noStrike" cap="none" normalizeH="0" dirty="0" smtClean="0">
                <a:ln>
                  <a:noFill/>
                </a:ln>
                <a:solidFill>
                  <a:schemeClr val="tx2"/>
                </a:solidFill>
                <a:effectLst/>
                <a:latin typeface="Arial" charset="0"/>
              </a:rPr>
              <a:t> purchase the probability of a vitamin purchase is 12% higher compared with the baseline probability of 67%</a:t>
            </a:r>
            <a:endParaRPr kumimoji="0" lang="en-US" sz="1600" b="1" i="0" u="none" strike="noStrike" cap="none" normalizeH="0" baseline="0" dirty="0" smtClean="0">
              <a:ln>
                <a:noFill/>
              </a:ln>
              <a:solidFill>
                <a:schemeClr val="tx2"/>
              </a:solidFill>
              <a:effectLst/>
              <a:latin typeface="Arial" charset="0"/>
            </a:endParaRPr>
          </a:p>
        </p:txBody>
      </p:sp>
    </p:spTree>
    <p:extLst>
      <p:ext uri="{BB962C8B-B14F-4D97-AF65-F5344CB8AC3E}">
        <p14:creationId xmlns:p14="http://schemas.microsoft.com/office/powerpoint/2010/main" val="23848288"/>
      </p:ext>
    </p:extLst>
  </p:cSld>
  <p:clrMapOvr>
    <a:masterClrMapping/>
  </p:clrMapOvr>
  <p:transition>
    <p:zoom/>
    <p:sndAc>
      <p:end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EC13AA30-03B9-478C-893C-5B7BC43E82D1}" type="slidenum">
              <a:rPr lang="en-US" sz="1200" b="0">
                <a:solidFill>
                  <a:srgbClr val="000000"/>
                </a:solidFill>
              </a:rPr>
              <a:pPr algn="r" defTabSz="912813"/>
              <a:t>50</a:t>
            </a:fld>
            <a:endParaRPr lang="en-US" sz="1200" b="0">
              <a:solidFill>
                <a:srgbClr val="00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639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5" y="1307193"/>
            <a:ext cx="7957566" cy="493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Amazon’s Recommendation System</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4098892696"/>
      </p:ext>
    </p:extLst>
  </p:cSld>
  <p:clrMapOvr>
    <a:masterClrMapping/>
  </p:clrMapOvr>
  <p:transition>
    <p:zoom/>
    <p:sndAc>
      <p:end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EC13AA30-03B9-478C-893C-5B7BC43E82D1}" type="slidenum">
              <a:rPr lang="en-US" sz="1200" b="0">
                <a:solidFill>
                  <a:srgbClr val="000000"/>
                </a:solidFill>
              </a:rPr>
              <a:pPr algn="r" defTabSz="912813"/>
              <a:t>51</a:t>
            </a:fld>
            <a:endParaRPr lang="en-US" sz="1200" b="0">
              <a:solidFill>
                <a:srgbClr val="000000"/>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8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44" y="1227325"/>
            <a:ext cx="7986713" cy="487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7"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8"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Amazon’s Recommendation System</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49927512"/>
      </p:ext>
    </p:extLst>
  </p:cSld>
  <p:clrMapOvr>
    <a:masterClrMapping/>
  </p:clrMapOvr>
  <p:transition>
    <p:zoom/>
    <p:sndAc>
      <p:end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52</a:t>
            </a:fld>
            <a:endParaRPr lang="en-US"/>
          </a:p>
        </p:txBody>
      </p:sp>
      <p:pic>
        <p:nvPicPr>
          <p:cNvPr id="3" name="Picture 2"/>
          <p:cNvPicPr>
            <a:picLocks noChangeAspect="1"/>
          </p:cNvPicPr>
          <p:nvPr/>
        </p:nvPicPr>
        <p:blipFill rotWithShape="1">
          <a:blip r:embed="rId2"/>
          <a:srcRect l="32857" t="11481" r="32619" b="9788"/>
          <a:stretch/>
        </p:blipFill>
        <p:spPr>
          <a:xfrm>
            <a:off x="2200035" y="1073623"/>
            <a:ext cx="4156552" cy="5331880"/>
          </a:xfrm>
          <a:prstGeom prst="rect">
            <a:avLst/>
          </a:prstGeom>
        </p:spPr>
      </p:pic>
      <p:sp>
        <p:nvSpPr>
          <p:cNvPr id="4"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6"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Amazon’s Recommendation System</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3108370561"/>
      </p:ext>
    </p:extLst>
  </p:cSld>
  <p:clrMapOvr>
    <a:masterClrMapping/>
  </p:clrMapOvr>
  <p:transition>
    <p:zoom/>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ChangeArrowheads="1"/>
          </p:cNvSpPr>
          <p:nvPr/>
        </p:nvSpPr>
        <p:spPr bwMode="auto">
          <a:xfrm>
            <a:off x="1058863" y="1089025"/>
            <a:ext cx="6719887" cy="382588"/>
          </a:xfrm>
          <a:prstGeom prst="rect">
            <a:avLst/>
          </a:prstGeom>
          <a:solidFill>
            <a:schemeClr val="accent2"/>
          </a:solidFill>
          <a:ln w="9525" algn="ctr">
            <a:noFill/>
            <a:round/>
            <a:headEnd/>
            <a:tailEnd/>
          </a:ln>
        </p:spPr>
        <p:txBody>
          <a:bodyPr wrap="none" lIns="93296" tIns="46648" rIns="93296" bIns="46648"/>
          <a:lstStyle/>
          <a:p>
            <a:pPr algn="ctr" defTabSz="933450">
              <a:spcBef>
                <a:spcPct val="50000"/>
              </a:spcBef>
            </a:pPr>
            <a:endParaRPr lang="en-US"/>
          </a:p>
        </p:txBody>
      </p:sp>
      <p:sp>
        <p:nvSpPr>
          <p:cNvPr id="160770" name="Slide Number Placeholder 3"/>
          <p:cNvSpPr txBox="1">
            <a:spLocks noGrp="1"/>
          </p:cNvSpPr>
          <p:nvPr/>
        </p:nvSpPr>
        <p:spPr bwMode="auto">
          <a:xfrm>
            <a:off x="7010400" y="6643688"/>
            <a:ext cx="1905000" cy="182562"/>
          </a:xfrm>
          <a:prstGeom prst="rect">
            <a:avLst/>
          </a:prstGeom>
          <a:noFill/>
          <a:ln w="9525">
            <a:noFill/>
            <a:miter lim="800000"/>
            <a:headEnd/>
            <a:tailEnd/>
          </a:ln>
        </p:spPr>
        <p:txBody>
          <a:bodyPr lIns="0" tIns="0" rIns="0" bIns="0">
            <a:spAutoFit/>
          </a:bodyPr>
          <a:lstStyle/>
          <a:p>
            <a:pPr algn="r" defTabSz="912813"/>
            <a:fld id="{EC13AA30-03B9-478C-893C-5B7BC43E82D1}" type="slidenum">
              <a:rPr lang="en-US" sz="1200" b="0">
                <a:solidFill>
                  <a:srgbClr val="000000"/>
                </a:solidFill>
              </a:rPr>
              <a:pPr algn="r" defTabSz="912813"/>
              <a:t>53</a:t>
            </a:fld>
            <a:endParaRPr lang="en-US" sz="1200" b="0">
              <a:solidFill>
                <a:srgbClr val="000000"/>
              </a:solidFill>
            </a:endParaRPr>
          </a:p>
        </p:txBody>
      </p:sp>
      <p:sp>
        <p:nvSpPr>
          <p:cNvPr id="160773" name="Rectangle 4"/>
          <p:cNvSpPr>
            <a:spLocks noChangeArrowheads="1"/>
          </p:cNvSpPr>
          <p:nvPr/>
        </p:nvSpPr>
        <p:spPr bwMode="auto">
          <a:xfrm>
            <a:off x="1152525" y="1158875"/>
            <a:ext cx="6619875" cy="4524315"/>
          </a:xfrm>
          <a:prstGeom prst="rect">
            <a:avLst/>
          </a:prstGeom>
          <a:noFill/>
          <a:ln w="9525">
            <a:noFill/>
            <a:miter lim="800000"/>
            <a:headEnd/>
            <a:tailEnd/>
          </a:ln>
        </p:spPr>
        <p:txBody>
          <a:bodyPr lIns="0" tIns="0" rIns="0" bIns="0">
            <a:spAutoFit/>
          </a:bodyPr>
          <a:lstStyle/>
          <a:p>
            <a:pPr>
              <a:spcBef>
                <a:spcPct val="50000"/>
              </a:spcBef>
              <a:defRPr/>
            </a:pPr>
            <a:r>
              <a:rPr lang="en-US" sz="1800" dirty="0">
                <a:solidFill>
                  <a:schemeClr val="tx2"/>
                </a:solidFill>
              </a:rPr>
              <a:t>Amazon’s Approach: Patent </a:t>
            </a:r>
            <a:r>
              <a:rPr lang="en-US" sz="1800" dirty="0" smtClean="0">
                <a:solidFill>
                  <a:schemeClr val="tx2"/>
                </a:solidFill>
              </a:rPr>
              <a:t>6,266,649</a:t>
            </a:r>
            <a:endParaRPr lang="en-US" sz="1800" dirty="0">
              <a:solidFill>
                <a:schemeClr val="tx2"/>
              </a:solidFill>
            </a:endParaRPr>
          </a:p>
          <a:p>
            <a:pPr algn="l">
              <a:spcBef>
                <a:spcPct val="50000"/>
              </a:spcBef>
              <a:defRPr/>
            </a:pPr>
            <a:r>
              <a:rPr lang="en-US" sz="1800" b="0" dirty="0">
                <a:solidFill>
                  <a:schemeClr val="tx2"/>
                </a:solidFill>
              </a:rPr>
              <a:t>Reduce a </a:t>
            </a:r>
            <a:r>
              <a:rPr lang="en-US" sz="1800" b="0" i="1" dirty="0">
                <a:solidFill>
                  <a:schemeClr val="tx2"/>
                </a:solidFill>
              </a:rPr>
              <a:t>multivariate</a:t>
            </a:r>
            <a:r>
              <a:rPr lang="en-US" sz="1800" b="0" dirty="0">
                <a:solidFill>
                  <a:schemeClr val="tx2"/>
                </a:solidFill>
              </a:rPr>
              <a:t> problem to a </a:t>
            </a:r>
            <a:r>
              <a:rPr lang="en-US" sz="2400" dirty="0">
                <a:solidFill>
                  <a:srgbClr val="00B050"/>
                </a:solidFill>
              </a:rPr>
              <a:t>sequence of </a:t>
            </a:r>
            <a:r>
              <a:rPr lang="en-US" sz="2400" i="1" dirty="0">
                <a:solidFill>
                  <a:srgbClr val="00B050"/>
                </a:solidFill>
              </a:rPr>
              <a:t>bivariate</a:t>
            </a:r>
            <a:r>
              <a:rPr lang="en-US" sz="2400" dirty="0">
                <a:solidFill>
                  <a:srgbClr val="00B050"/>
                </a:solidFill>
              </a:rPr>
              <a:t> </a:t>
            </a:r>
            <a:r>
              <a:rPr lang="en-US" sz="1800" b="0" dirty="0">
                <a:solidFill>
                  <a:schemeClr val="tx2"/>
                </a:solidFill>
              </a:rPr>
              <a:t>problems:</a:t>
            </a:r>
          </a:p>
          <a:p>
            <a:pPr marL="233363" indent="-120650" algn="l">
              <a:spcBef>
                <a:spcPct val="50000"/>
              </a:spcBef>
              <a:defRPr/>
            </a:pPr>
            <a:r>
              <a:rPr lang="en-US" sz="1800" b="0" dirty="0">
                <a:solidFill>
                  <a:schemeClr val="tx2"/>
                </a:solidFill>
              </a:rPr>
              <a:t>• </a:t>
            </a:r>
            <a:r>
              <a:rPr lang="en-US" sz="2400" dirty="0">
                <a:solidFill>
                  <a:srgbClr val="FF0000"/>
                </a:solidFill>
              </a:rPr>
              <a:t>Similarity</a:t>
            </a:r>
            <a:r>
              <a:rPr lang="en-US" sz="1800" b="0" dirty="0">
                <a:solidFill>
                  <a:srgbClr val="FF0000"/>
                </a:solidFill>
              </a:rPr>
              <a:t> </a:t>
            </a:r>
            <a:r>
              <a:rPr lang="en-US" sz="1800" b="0" dirty="0" smtClean="0">
                <a:solidFill>
                  <a:schemeClr val="tx2"/>
                </a:solidFill>
              </a:rPr>
              <a:t>S</a:t>
            </a:r>
            <a:r>
              <a:rPr lang="en-US" sz="1800" b="0" baseline="-25000" dirty="0" smtClean="0">
                <a:solidFill>
                  <a:schemeClr val="tx2"/>
                </a:solidFill>
              </a:rPr>
              <a:t>AB</a:t>
            </a:r>
            <a:r>
              <a:rPr lang="en-US" sz="1800" b="0" dirty="0" smtClean="0">
                <a:solidFill>
                  <a:schemeClr val="tx2"/>
                </a:solidFill>
              </a:rPr>
              <a:t> </a:t>
            </a:r>
            <a:r>
              <a:rPr lang="en-US" sz="1800" b="0" dirty="0">
                <a:solidFill>
                  <a:schemeClr val="tx2"/>
                </a:solidFill>
              </a:rPr>
              <a:t>between two products </a:t>
            </a:r>
            <a:r>
              <a:rPr lang="en-US" sz="1800" b="0" i="1" dirty="0">
                <a:solidFill>
                  <a:schemeClr val="tx2"/>
                </a:solidFill>
              </a:rPr>
              <a:t>A,B</a:t>
            </a:r>
            <a:r>
              <a:rPr lang="en-US" sz="1800" b="0" dirty="0">
                <a:solidFill>
                  <a:schemeClr val="tx2"/>
                </a:solidFill>
              </a:rPr>
              <a:t> is </a:t>
            </a:r>
            <a:endParaRPr lang="en-US" sz="1800" b="0" dirty="0" smtClean="0">
              <a:solidFill>
                <a:schemeClr val="tx2"/>
              </a:solidFill>
            </a:endParaRPr>
          </a:p>
          <a:p>
            <a:pPr marL="233363" indent="-120650" algn="l">
              <a:spcBef>
                <a:spcPct val="50000"/>
              </a:spcBef>
              <a:defRPr/>
            </a:pPr>
            <a:endParaRPr lang="en-US" sz="1800" b="0" dirty="0">
              <a:solidFill>
                <a:schemeClr val="tx2"/>
              </a:solidFill>
            </a:endParaRPr>
          </a:p>
          <a:p>
            <a:pPr marL="398463" indent="-285750" algn="l">
              <a:spcBef>
                <a:spcPct val="50000"/>
              </a:spcBef>
              <a:buFont typeface="Wingdings" panose="05000000000000000000" pitchFamily="2" charset="2"/>
              <a:buChar char="Ø"/>
              <a:defRPr/>
            </a:pPr>
            <a:r>
              <a:rPr lang="en-US" sz="1800" b="0" dirty="0" smtClean="0">
                <a:solidFill>
                  <a:schemeClr val="tx2"/>
                </a:solidFill>
              </a:rPr>
              <a:t>For any two products A and B, how </a:t>
            </a:r>
            <a:r>
              <a:rPr lang="en-US" sz="1800" b="0" dirty="0">
                <a:solidFill>
                  <a:schemeClr val="tx2"/>
                </a:solidFill>
              </a:rPr>
              <a:t>many times do people buy A and B </a:t>
            </a:r>
            <a:r>
              <a:rPr lang="en-US" sz="1800" b="0" dirty="0" smtClean="0">
                <a:solidFill>
                  <a:schemeClr val="tx2"/>
                </a:solidFill>
              </a:rPr>
              <a:t>together (</a:t>
            </a:r>
            <a:r>
              <a:rPr lang="en-US" sz="1800" b="0" i="1" dirty="0" err="1" smtClean="0">
                <a:solidFill>
                  <a:schemeClr val="tx2"/>
                </a:solidFill>
              </a:rPr>
              <a:t>n</a:t>
            </a:r>
            <a:r>
              <a:rPr lang="en-US" sz="1800" b="0" i="1" baseline="-25000" dirty="0" err="1" smtClean="0">
                <a:solidFill>
                  <a:schemeClr val="tx2"/>
                </a:solidFill>
              </a:rPr>
              <a:t>AB</a:t>
            </a:r>
            <a:r>
              <a:rPr lang="en-US" sz="1800" b="0" dirty="0">
                <a:solidFill>
                  <a:schemeClr val="tx2"/>
                </a:solidFill>
              </a:rPr>
              <a:t>) vs. </a:t>
            </a:r>
            <a:r>
              <a:rPr lang="en-US" sz="1800" b="0" dirty="0" smtClean="0">
                <a:solidFill>
                  <a:schemeClr val="tx2"/>
                </a:solidFill>
              </a:rPr>
              <a:t>total A </a:t>
            </a:r>
            <a:r>
              <a:rPr lang="en-US" sz="1800" b="0" dirty="0">
                <a:solidFill>
                  <a:schemeClr val="tx2"/>
                </a:solidFill>
              </a:rPr>
              <a:t>(</a:t>
            </a:r>
            <a:r>
              <a:rPr lang="en-US" sz="1800" b="0" i="1" dirty="0" err="1">
                <a:solidFill>
                  <a:schemeClr val="tx2"/>
                </a:solidFill>
              </a:rPr>
              <a:t>n</a:t>
            </a:r>
            <a:r>
              <a:rPr lang="en-US" sz="1800" b="0" i="1" baseline="-25000" dirty="0" err="1">
                <a:solidFill>
                  <a:schemeClr val="tx2"/>
                </a:solidFill>
              </a:rPr>
              <a:t>A</a:t>
            </a:r>
            <a:r>
              <a:rPr lang="en-US" sz="1800" b="0" dirty="0">
                <a:solidFill>
                  <a:schemeClr val="tx2"/>
                </a:solidFill>
              </a:rPr>
              <a:t>) and </a:t>
            </a:r>
            <a:r>
              <a:rPr lang="en-US" sz="1800" b="0" dirty="0" smtClean="0">
                <a:solidFill>
                  <a:schemeClr val="tx2"/>
                </a:solidFill>
              </a:rPr>
              <a:t>total </a:t>
            </a:r>
            <a:r>
              <a:rPr lang="en-US" sz="1800" b="0" dirty="0">
                <a:solidFill>
                  <a:schemeClr val="tx2"/>
                </a:solidFill>
              </a:rPr>
              <a:t>B (</a:t>
            </a:r>
            <a:r>
              <a:rPr lang="en-US" sz="1800" b="0" i="1" dirty="0" err="1">
                <a:solidFill>
                  <a:schemeClr val="tx2"/>
                </a:solidFill>
              </a:rPr>
              <a:t>n</a:t>
            </a:r>
            <a:r>
              <a:rPr lang="en-US" sz="1800" b="0" i="1" baseline="-25000" dirty="0" err="1">
                <a:solidFill>
                  <a:schemeClr val="tx2"/>
                </a:solidFill>
              </a:rPr>
              <a:t>B</a:t>
            </a:r>
            <a:r>
              <a:rPr lang="en-US" sz="1800" b="0" dirty="0" smtClean="0">
                <a:solidFill>
                  <a:schemeClr val="tx2"/>
                </a:solidFill>
              </a:rPr>
              <a:t>) </a:t>
            </a:r>
          </a:p>
          <a:p>
            <a:pPr marL="398463" indent="-285750" algn="l">
              <a:spcBef>
                <a:spcPct val="50000"/>
              </a:spcBef>
              <a:buFont typeface="Wingdings" panose="05000000000000000000" pitchFamily="2" charset="2"/>
              <a:buChar char="Ø"/>
              <a:defRPr/>
            </a:pPr>
            <a:r>
              <a:rPr lang="en-US" sz="1800" b="0" dirty="0" smtClean="0">
                <a:solidFill>
                  <a:schemeClr val="tx2"/>
                </a:solidFill>
              </a:rPr>
              <a:t>Very close to lift analysis done by brick and mortar retailers</a:t>
            </a:r>
          </a:p>
          <a:p>
            <a:pPr marL="398463" indent="-285750" algn="l">
              <a:spcBef>
                <a:spcPct val="50000"/>
              </a:spcBef>
              <a:buFont typeface="Wingdings" panose="05000000000000000000" pitchFamily="2" charset="2"/>
              <a:buChar char="Ø"/>
              <a:defRPr/>
            </a:pPr>
            <a:r>
              <a:rPr lang="en-US" sz="1800" b="0" dirty="0" smtClean="0">
                <a:solidFill>
                  <a:schemeClr val="tx2"/>
                </a:solidFill>
              </a:rPr>
              <a:t>Sort </a:t>
            </a:r>
            <a:r>
              <a:rPr lang="en-US" sz="1800" b="0" dirty="0">
                <a:solidFill>
                  <a:schemeClr val="tx2"/>
                </a:solidFill>
              </a:rPr>
              <a:t>items in “short list” by the </a:t>
            </a:r>
            <a:r>
              <a:rPr lang="en-US" sz="2400" dirty="0">
                <a:solidFill>
                  <a:srgbClr val="FF0000"/>
                </a:solidFill>
              </a:rPr>
              <a:t>highest </a:t>
            </a:r>
            <a:r>
              <a:rPr lang="en-US" sz="2400" i="1" dirty="0" smtClean="0">
                <a:solidFill>
                  <a:srgbClr val="FF0000"/>
                </a:solidFill>
              </a:rPr>
              <a:t>S</a:t>
            </a:r>
            <a:r>
              <a:rPr lang="en-US" sz="2400" i="1" baseline="-25000" dirty="0" smtClean="0">
                <a:solidFill>
                  <a:srgbClr val="FF0000"/>
                </a:solidFill>
              </a:rPr>
              <a:t>AB</a:t>
            </a:r>
            <a:r>
              <a:rPr lang="en-US" sz="2400" dirty="0" smtClean="0">
                <a:solidFill>
                  <a:srgbClr val="FF0000"/>
                </a:solidFill>
              </a:rPr>
              <a:t> </a:t>
            </a:r>
            <a:r>
              <a:rPr lang="en-US" sz="2400" dirty="0">
                <a:solidFill>
                  <a:srgbClr val="FF0000"/>
                </a:solidFill>
              </a:rPr>
              <a:t>lift </a:t>
            </a:r>
            <a:r>
              <a:rPr lang="en-US" sz="1800" b="0" dirty="0">
                <a:solidFill>
                  <a:schemeClr val="tx2"/>
                </a:solidFill>
              </a:rPr>
              <a:t>an item has with any of the items in the history</a:t>
            </a:r>
          </a:p>
          <a:p>
            <a:pPr>
              <a:spcBef>
                <a:spcPct val="50000"/>
              </a:spcBef>
              <a:defRPr/>
            </a:pPr>
            <a:endParaRPr lang="en-US" sz="1800" b="0" dirty="0">
              <a:solidFill>
                <a:schemeClr val="tx2"/>
              </a:solidFill>
            </a:endParaRPr>
          </a:p>
        </p:txBody>
      </p:sp>
      <p:grpSp>
        <p:nvGrpSpPr>
          <p:cNvPr id="2" name="Group 5"/>
          <p:cNvGrpSpPr>
            <a:grpSpLocks/>
          </p:cNvGrpSpPr>
          <p:nvPr/>
        </p:nvGrpSpPr>
        <p:grpSpPr bwMode="auto">
          <a:xfrm>
            <a:off x="1027113" y="949325"/>
            <a:ext cx="6902450" cy="5166182"/>
            <a:chOff x="1442" y="787"/>
            <a:chExt cx="2835" cy="2424"/>
          </a:xfrm>
        </p:grpSpPr>
        <p:sp>
          <p:nvSpPr>
            <p:cNvPr id="160775" name="Line 6"/>
            <p:cNvSpPr>
              <a:spLocks noChangeShapeType="1"/>
            </p:cNvSpPr>
            <p:nvPr/>
          </p:nvSpPr>
          <p:spPr bwMode="auto">
            <a:xfrm>
              <a:off x="1442" y="787"/>
              <a:ext cx="2835" cy="0"/>
            </a:xfrm>
            <a:prstGeom prst="line">
              <a:avLst/>
            </a:prstGeom>
            <a:noFill/>
            <a:ln w="9525">
              <a:solidFill>
                <a:schemeClr val="folHlink"/>
              </a:solidFill>
              <a:round/>
              <a:headEnd/>
              <a:tailEnd/>
            </a:ln>
          </p:spPr>
          <p:txBody>
            <a:bodyPr/>
            <a:lstStyle/>
            <a:p>
              <a:endParaRPr lang="en-US"/>
            </a:p>
          </p:txBody>
        </p:sp>
        <p:sp>
          <p:nvSpPr>
            <p:cNvPr id="160776" name="Line 7"/>
            <p:cNvSpPr>
              <a:spLocks noChangeShapeType="1"/>
            </p:cNvSpPr>
            <p:nvPr/>
          </p:nvSpPr>
          <p:spPr bwMode="auto">
            <a:xfrm>
              <a:off x="1442" y="3211"/>
              <a:ext cx="2835" cy="0"/>
            </a:xfrm>
            <a:prstGeom prst="line">
              <a:avLst/>
            </a:prstGeom>
            <a:noFill/>
            <a:ln w="9525">
              <a:solidFill>
                <a:schemeClr val="folHlink"/>
              </a:solidFill>
              <a:round/>
              <a:headEnd/>
              <a:tailEnd/>
            </a:ln>
          </p:spPr>
          <p:txBody>
            <a:bodyPr/>
            <a:lstStyle/>
            <a:p>
              <a:endParaRPr lang="en-US"/>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nvPr>
        </p:nvGraphicFramePr>
        <p:xfrm>
          <a:off x="6226019" y="2479851"/>
          <a:ext cx="1183409" cy="641013"/>
        </p:xfrm>
        <a:graphic>
          <a:graphicData uri="http://schemas.openxmlformats.org/presentationml/2006/ole">
            <mc:AlternateContent xmlns:mc="http://schemas.openxmlformats.org/markup-compatibility/2006">
              <mc:Choice xmlns:v="urn:schemas-microsoft-com:vml" Requires="v">
                <p:oleObj spid="_x0000_s84035" name="Equation" r:id="rId4" imgW="838080" imgH="457200" progId="Equation.DSMT4">
                  <p:embed/>
                </p:oleObj>
              </mc:Choice>
              <mc:Fallback>
                <p:oleObj name="Equation" r:id="rId4" imgW="838080" imgH="457200" progId="Equation.DSMT4">
                  <p:embed/>
                  <p:pic>
                    <p:nvPicPr>
                      <p:cNvPr id="4" name="Object 3"/>
                      <p:cNvPicPr>
                        <a:picLocks noChangeAspect="1" noChangeArrowheads="1"/>
                      </p:cNvPicPr>
                      <p:nvPr/>
                    </p:nvPicPr>
                    <p:blipFill>
                      <a:blip r:embed="rId5"/>
                      <a:srcRect/>
                      <a:stretch>
                        <a:fillRect/>
                      </a:stretch>
                    </p:blipFill>
                    <p:spPr bwMode="auto">
                      <a:xfrm>
                        <a:off x="6226019" y="2479851"/>
                        <a:ext cx="1183409" cy="641013"/>
                      </a:xfrm>
                      <a:prstGeom prst="rect">
                        <a:avLst/>
                      </a:prstGeom>
                      <a:noFill/>
                    </p:spPr>
                  </p:pic>
                </p:oleObj>
              </mc:Fallback>
            </mc:AlternateContent>
          </a:graphicData>
        </a:graphic>
      </p:graphicFrame>
      <p:sp>
        <p:nvSpPr>
          <p:cNvPr id="5" name="Rectangle 4"/>
          <p:cNvSpPr/>
          <p:nvPr/>
        </p:nvSpPr>
        <p:spPr bwMode="auto">
          <a:xfrm>
            <a:off x="7092340" y="1419150"/>
            <a:ext cx="1153363" cy="832871"/>
          </a:xfrm>
          <a:prstGeom prst="rect">
            <a:avLst/>
          </a:prstGeom>
          <a:solidFill>
            <a:srgbClr val="00B050"/>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Number of</a:t>
            </a:r>
            <a:r>
              <a:rPr kumimoji="0" lang="en-US" sz="1200" b="1" i="0" u="none" strike="noStrike" cap="none" normalizeH="0" dirty="0" smtClean="0">
                <a:ln>
                  <a:noFill/>
                </a:ln>
                <a:solidFill>
                  <a:schemeClr val="bg1"/>
                </a:solidFill>
                <a:effectLst/>
                <a:latin typeface="Arial" charset="0"/>
              </a:rPr>
              <a:t> times A and B are bought together</a:t>
            </a:r>
            <a:endParaRPr kumimoji="0" lang="en-US" sz="1200" b="1" i="0" u="none" strike="noStrike" cap="none" normalizeH="0" baseline="0" dirty="0" smtClean="0">
              <a:ln>
                <a:noFill/>
              </a:ln>
              <a:solidFill>
                <a:schemeClr val="bg1"/>
              </a:solidFill>
              <a:effectLst/>
              <a:latin typeface="Arial" charset="0"/>
            </a:endParaRPr>
          </a:p>
        </p:txBody>
      </p:sp>
      <p:cxnSp>
        <p:nvCxnSpPr>
          <p:cNvPr id="7" name="Straight Arrow Connector 6"/>
          <p:cNvCxnSpPr>
            <a:stCxn id="5" idx="2"/>
          </p:cNvCxnSpPr>
          <p:nvPr/>
        </p:nvCxnSpPr>
        <p:spPr bwMode="auto">
          <a:xfrm flipH="1">
            <a:off x="7092340" y="2252021"/>
            <a:ext cx="576682" cy="300984"/>
          </a:xfrm>
          <a:prstGeom prst="straightConnector1">
            <a:avLst/>
          </a:prstGeom>
          <a:noFill/>
          <a:ln w="28575" cap="flat" cmpd="sng" algn="ctr">
            <a:solidFill>
              <a:srgbClr val="00B050"/>
            </a:solidFill>
            <a:prstDash val="solid"/>
            <a:round/>
            <a:headEnd type="none" w="med" len="med"/>
            <a:tailEnd type="arrow"/>
          </a:ln>
          <a:effectLst/>
        </p:spPr>
      </p:cxnSp>
      <p:sp>
        <p:nvSpPr>
          <p:cNvPr id="13"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1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15"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Amazon’s Recommendation System</a:t>
            </a:r>
          </a:p>
          <a:p>
            <a:pPr defTabSz="912813">
              <a:buSzPct val="120000"/>
            </a:pPr>
            <a:endParaRPr lang="en-US" sz="1700" i="1" dirty="0">
              <a:solidFill>
                <a:schemeClr val="tx2"/>
              </a:solidFill>
            </a:endParaRPr>
          </a:p>
        </p:txBody>
      </p:sp>
    </p:spTree>
    <p:extLst>
      <p:ext uri="{BB962C8B-B14F-4D97-AF65-F5344CB8AC3E}">
        <p14:creationId xmlns:p14="http://schemas.microsoft.com/office/powerpoint/2010/main" val="1497621624"/>
      </p:ext>
    </p:extLst>
  </p:cSld>
  <p:clrMapOvr>
    <a:masterClrMapping/>
  </p:clrMapOvr>
  <p:transition>
    <p:zoom/>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54</a:t>
            </a:fld>
            <a:endParaRPr lang="en-US"/>
          </a:p>
        </p:txBody>
      </p:sp>
      <p:pic>
        <p:nvPicPr>
          <p:cNvPr id="3" name="Picture 2"/>
          <p:cNvPicPr>
            <a:picLocks noChangeAspect="1"/>
          </p:cNvPicPr>
          <p:nvPr/>
        </p:nvPicPr>
        <p:blipFill>
          <a:blip r:embed="rId3"/>
          <a:stretch>
            <a:fillRect/>
          </a:stretch>
        </p:blipFill>
        <p:spPr>
          <a:xfrm>
            <a:off x="122238" y="534459"/>
            <a:ext cx="9144000" cy="2914461"/>
          </a:xfrm>
          <a:prstGeom prst="rect">
            <a:avLst/>
          </a:prstGeom>
        </p:spPr>
      </p:pic>
      <p:sp>
        <p:nvSpPr>
          <p:cNvPr id="4" name="Rectangle 3"/>
          <p:cNvSpPr txBox="1">
            <a:spLocks noChangeArrowheads="1"/>
          </p:cNvSpPr>
          <p:nvPr>
            <p:custDataLst>
              <p:tags r:id="rId1"/>
            </p:custDataLst>
          </p:nvPr>
        </p:nvSpPr>
        <p:spPr bwMode="auto">
          <a:xfrm>
            <a:off x="122238" y="121074"/>
            <a:ext cx="8793162" cy="29210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EXAMPLE – AMAZON’S RECOMMENDATION LIST</a:t>
            </a:r>
          </a:p>
        </p:txBody>
      </p:sp>
      <p:pic>
        <p:nvPicPr>
          <p:cNvPr id="5" name="Picture 4"/>
          <p:cNvPicPr>
            <a:picLocks noChangeAspect="1"/>
          </p:cNvPicPr>
          <p:nvPr/>
        </p:nvPicPr>
        <p:blipFill>
          <a:blip r:embed="rId4"/>
          <a:stretch>
            <a:fillRect/>
          </a:stretch>
        </p:blipFill>
        <p:spPr>
          <a:xfrm>
            <a:off x="1826979" y="3570205"/>
            <a:ext cx="5052651" cy="3237495"/>
          </a:xfrm>
          <a:prstGeom prst="rect">
            <a:avLst/>
          </a:prstGeom>
        </p:spPr>
      </p:pic>
    </p:spTree>
    <p:extLst>
      <p:ext uri="{BB962C8B-B14F-4D97-AF65-F5344CB8AC3E}">
        <p14:creationId xmlns:p14="http://schemas.microsoft.com/office/powerpoint/2010/main" val="2884287881"/>
      </p:ext>
    </p:extLst>
  </p:cSld>
  <p:clrMapOvr>
    <a:masterClrMapping/>
  </p:clrMapOvr>
  <p:transition>
    <p:zoom/>
    <p:sndAc>
      <p:end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55</a:t>
            </a:fld>
            <a:endParaRPr lang="en-US"/>
          </a:p>
        </p:txBody>
      </p:sp>
      <p:sp>
        <p:nvSpPr>
          <p:cNvPr id="4" name="Rectangle 3"/>
          <p:cNvSpPr txBox="1">
            <a:spLocks noChangeArrowheads="1"/>
          </p:cNvSpPr>
          <p:nvPr>
            <p:custDataLst>
              <p:tags r:id="rId1"/>
            </p:custDataLst>
          </p:nvPr>
        </p:nvSpPr>
        <p:spPr bwMode="auto">
          <a:xfrm>
            <a:off x="122238" y="234950"/>
            <a:ext cx="8793162" cy="29210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smtClean="0"/>
              <a:t>EXAMPLE – AMAZON’S RECOMMENDATION LIST</a:t>
            </a:r>
            <a:endParaRPr lang="en-US" kern="0" dirty="0" smtClean="0"/>
          </a:p>
        </p:txBody>
      </p:sp>
      <p:pic>
        <p:nvPicPr>
          <p:cNvPr id="7" name="Picture 6"/>
          <p:cNvPicPr>
            <a:picLocks noChangeAspect="1"/>
          </p:cNvPicPr>
          <p:nvPr/>
        </p:nvPicPr>
        <p:blipFill rotWithShape="1">
          <a:blip r:embed="rId3"/>
          <a:srcRect t="16349" r="50476" b="15291"/>
          <a:stretch/>
        </p:blipFill>
        <p:spPr>
          <a:xfrm>
            <a:off x="206828" y="527050"/>
            <a:ext cx="8302204" cy="6446177"/>
          </a:xfrm>
          <a:prstGeom prst="rect">
            <a:avLst/>
          </a:prstGeom>
        </p:spPr>
      </p:pic>
    </p:spTree>
    <p:extLst>
      <p:ext uri="{BB962C8B-B14F-4D97-AF65-F5344CB8AC3E}">
        <p14:creationId xmlns:p14="http://schemas.microsoft.com/office/powerpoint/2010/main" val="3244242725"/>
      </p:ext>
    </p:extLst>
  </p:cSld>
  <p:clrMapOvr>
    <a:masterClrMapping/>
  </p:clrMapOvr>
  <p:transition>
    <p:zoom/>
    <p:sndAc>
      <p:end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56</a:t>
            </a:fld>
            <a:endParaRPr lang="en-US"/>
          </a:p>
        </p:txBody>
      </p:sp>
      <p:pic>
        <p:nvPicPr>
          <p:cNvPr id="3" name="Picture 2"/>
          <p:cNvPicPr>
            <a:picLocks noChangeAspect="1"/>
          </p:cNvPicPr>
          <p:nvPr/>
        </p:nvPicPr>
        <p:blipFill rotWithShape="1">
          <a:blip r:embed="rId3"/>
          <a:srcRect t="17196" r="42619" b="18677"/>
          <a:stretch/>
        </p:blipFill>
        <p:spPr>
          <a:xfrm>
            <a:off x="402772" y="990599"/>
            <a:ext cx="8392886" cy="5276027"/>
          </a:xfrm>
          <a:prstGeom prst="rect">
            <a:avLst/>
          </a:prstGeom>
        </p:spPr>
      </p:pic>
      <p:sp>
        <p:nvSpPr>
          <p:cNvPr id="4" name="Rectangle 3"/>
          <p:cNvSpPr txBox="1">
            <a:spLocks noChangeArrowheads="1"/>
          </p:cNvSpPr>
          <p:nvPr>
            <p:custDataLst>
              <p:tags r:id="rId1"/>
            </p:custDataLst>
          </p:nvPr>
        </p:nvSpPr>
        <p:spPr bwMode="auto">
          <a:xfrm>
            <a:off x="122238" y="234950"/>
            <a:ext cx="8793162" cy="29210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smtClean="0"/>
              <a:t>EXAMPLE – AMAZON’S RECOMMENDATION LIST</a:t>
            </a:r>
            <a:endParaRPr lang="en-US" kern="0" dirty="0" smtClean="0"/>
          </a:p>
        </p:txBody>
      </p:sp>
    </p:spTree>
    <p:extLst>
      <p:ext uri="{BB962C8B-B14F-4D97-AF65-F5344CB8AC3E}">
        <p14:creationId xmlns:p14="http://schemas.microsoft.com/office/powerpoint/2010/main" val="1159241748"/>
      </p:ext>
    </p:extLst>
  </p:cSld>
  <p:clrMapOvr>
    <a:masterClrMapping/>
  </p:clrMapOvr>
  <p:transition>
    <p:zoom/>
    <p:sndAc>
      <p:end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57</a:t>
            </a:fld>
            <a:endParaRPr lang="en-US"/>
          </a:p>
        </p:txBody>
      </p:sp>
      <p:sp>
        <p:nvSpPr>
          <p:cNvPr id="3" name="Rectangle 36"/>
          <p:cNvSpPr>
            <a:spLocks noChangeArrowheads="1"/>
          </p:cNvSpPr>
          <p:nvPr/>
        </p:nvSpPr>
        <p:spPr bwMode="auto">
          <a:xfrm>
            <a:off x="500062" y="433802"/>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4" name="Rectangle 3"/>
          <p:cNvSpPr txBox="1">
            <a:spLocks noChangeArrowheads="1"/>
          </p:cNvSpPr>
          <p:nvPr/>
        </p:nvSpPr>
        <p:spPr bwMode="auto">
          <a:xfrm>
            <a:off x="122238" y="82931"/>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 BASED ON HEURISTIC RULES</a:t>
            </a:r>
          </a:p>
        </p:txBody>
      </p:sp>
      <p:sp>
        <p:nvSpPr>
          <p:cNvPr id="5" name="Rectangle 5"/>
          <p:cNvSpPr txBox="1">
            <a:spLocks noChangeArrowheads="1"/>
          </p:cNvSpPr>
          <p:nvPr/>
        </p:nvSpPr>
        <p:spPr bwMode="auto">
          <a:xfrm>
            <a:off x="656771" y="50669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Key Concepts from Today</a:t>
            </a:r>
          </a:p>
          <a:p>
            <a:pPr defTabSz="912813">
              <a:buSzPct val="120000"/>
            </a:pPr>
            <a:endParaRPr lang="en-US" sz="1700" i="1" dirty="0">
              <a:solidFill>
                <a:schemeClr val="tx2"/>
              </a:solidFill>
            </a:endParaRPr>
          </a:p>
        </p:txBody>
      </p:sp>
      <p:sp>
        <p:nvSpPr>
          <p:cNvPr id="6" name="TextBox 5"/>
          <p:cNvSpPr txBox="1"/>
          <p:nvPr/>
        </p:nvSpPr>
        <p:spPr>
          <a:xfrm>
            <a:off x="500062" y="1399592"/>
            <a:ext cx="7486942" cy="3293209"/>
          </a:xfrm>
          <a:prstGeom prst="rect">
            <a:avLst/>
          </a:prstGeom>
          <a:solidFill>
            <a:schemeClr val="bg1">
              <a:lumMod val="85000"/>
            </a:schemeClr>
          </a:solidFill>
        </p:spPr>
        <p:txBody>
          <a:bodyPr wrap="square" rtlCol="0">
            <a:spAutoFit/>
          </a:bodyPr>
          <a:lstStyle/>
          <a:p>
            <a:pPr marL="285750" indent="-285750" algn="l">
              <a:buFont typeface="Wingdings" panose="05000000000000000000" pitchFamily="2" charset="2"/>
              <a:buChar char="Ø"/>
            </a:pPr>
            <a:r>
              <a:rPr lang="en-US" dirty="0" smtClean="0">
                <a:solidFill>
                  <a:schemeClr val="tx2"/>
                </a:solidFill>
              </a:rPr>
              <a:t>Heuristic rules are</a:t>
            </a:r>
          </a:p>
          <a:p>
            <a:pPr marL="742950" lvl="1" indent="-285750" algn="l">
              <a:buFont typeface="Arial" panose="020B0604020202020204" pitchFamily="34" charset="0"/>
              <a:buChar char="•"/>
            </a:pPr>
            <a:r>
              <a:rPr lang="en-US" dirty="0" smtClean="0">
                <a:solidFill>
                  <a:schemeClr val="tx2"/>
                </a:solidFill>
              </a:rPr>
              <a:t>Simple (relatively!)</a:t>
            </a:r>
          </a:p>
          <a:p>
            <a:pPr marL="742950" lvl="1" indent="-285750" algn="l">
              <a:buFont typeface="Arial" panose="020B0604020202020204" pitchFamily="34" charset="0"/>
              <a:buChar char="•"/>
            </a:pPr>
            <a:r>
              <a:rPr lang="en-US" dirty="0" smtClean="0">
                <a:solidFill>
                  <a:schemeClr val="tx2"/>
                </a:solidFill>
              </a:rPr>
              <a:t>Fast</a:t>
            </a:r>
          </a:p>
          <a:p>
            <a:pPr marL="742950" lvl="1" indent="-285750" algn="l">
              <a:buFont typeface="Arial" panose="020B0604020202020204" pitchFamily="34" charset="0"/>
              <a:buChar char="•"/>
            </a:pPr>
            <a:r>
              <a:rPr lang="en-US" dirty="0" smtClean="0">
                <a:solidFill>
                  <a:schemeClr val="tx2"/>
                </a:solidFill>
              </a:rPr>
              <a:t>Scalable (usually!)</a:t>
            </a:r>
          </a:p>
          <a:p>
            <a:pPr marL="285750" indent="-285750" algn="l">
              <a:buFont typeface="Wingdings" panose="05000000000000000000" pitchFamily="2" charset="2"/>
              <a:buChar char="Ø"/>
            </a:pPr>
            <a:r>
              <a:rPr lang="en-US" dirty="0" smtClean="0">
                <a:solidFill>
                  <a:schemeClr val="tx2"/>
                </a:solidFill>
              </a:rPr>
              <a:t>Require manager to make decisions on action to take</a:t>
            </a:r>
          </a:p>
          <a:p>
            <a:pPr marL="285750" indent="-285750" algn="l">
              <a:buFont typeface="Wingdings" panose="05000000000000000000" pitchFamily="2" charset="2"/>
              <a:buChar char="Ø"/>
            </a:pPr>
            <a:r>
              <a:rPr lang="en-US" dirty="0" smtClean="0">
                <a:solidFill>
                  <a:schemeClr val="tx2"/>
                </a:solidFill>
              </a:rPr>
              <a:t>Examples Include:</a:t>
            </a:r>
          </a:p>
          <a:p>
            <a:pPr marL="742950" lvl="1" indent="-285750" algn="l">
              <a:buFont typeface="Arial" panose="020B0604020202020204" pitchFamily="34" charset="0"/>
              <a:buChar char="•"/>
            </a:pPr>
            <a:r>
              <a:rPr lang="en-US" dirty="0" smtClean="0">
                <a:solidFill>
                  <a:schemeClr val="tx2"/>
                </a:solidFill>
              </a:rPr>
              <a:t>User and Item Based Collaborative Filters</a:t>
            </a:r>
          </a:p>
          <a:p>
            <a:pPr marL="742950" lvl="1" indent="-285750" algn="l">
              <a:buFont typeface="Arial" panose="020B0604020202020204" pitchFamily="34" charset="0"/>
              <a:buChar char="•"/>
            </a:pPr>
            <a:r>
              <a:rPr lang="en-US" dirty="0" smtClean="0">
                <a:solidFill>
                  <a:schemeClr val="tx2"/>
                </a:solidFill>
              </a:rPr>
              <a:t>Matrix Factorization</a:t>
            </a:r>
          </a:p>
          <a:p>
            <a:pPr marL="742950" lvl="1" indent="-285750" algn="l">
              <a:buFont typeface="Arial" panose="020B0604020202020204" pitchFamily="34" charset="0"/>
              <a:buChar char="•"/>
            </a:pPr>
            <a:r>
              <a:rPr lang="en-US" dirty="0" smtClean="0">
                <a:solidFill>
                  <a:schemeClr val="tx2"/>
                </a:solidFill>
              </a:rPr>
              <a:t>Market Basket Analysis</a:t>
            </a:r>
            <a:endParaRPr lang="en-US" dirty="0">
              <a:solidFill>
                <a:schemeClr val="tx2"/>
              </a:solidFill>
            </a:endParaRPr>
          </a:p>
        </p:txBody>
      </p:sp>
    </p:spTree>
    <p:extLst>
      <p:ext uri="{BB962C8B-B14F-4D97-AF65-F5344CB8AC3E}">
        <p14:creationId xmlns:p14="http://schemas.microsoft.com/office/powerpoint/2010/main" val="3728429547"/>
      </p:ext>
    </p:extLst>
  </p:cSld>
  <p:clrMapOvr>
    <a:masterClrMapping/>
  </p:clrMapOvr>
  <p:transition>
    <p:zoom/>
    <p:sndAc>
      <p:end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EDFAEEB-3857-405E-A1A7-BCE9084F7069}" type="slidenum">
              <a:rPr lang="en-US" smtClean="0"/>
              <a:pPr/>
              <a:t>58</a:t>
            </a:fld>
            <a:endParaRPr lang="en-US"/>
          </a:p>
        </p:txBody>
      </p:sp>
      <p:sp>
        <p:nvSpPr>
          <p:cNvPr id="3" name="Rectangle 3"/>
          <p:cNvSpPr txBox="1">
            <a:spLocks noChangeArrowheads="1"/>
          </p:cNvSpPr>
          <p:nvPr/>
        </p:nvSpPr>
        <p:spPr bwMode="auto">
          <a:xfrm>
            <a:off x="122238" y="37327"/>
            <a:ext cx="8793162" cy="2923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defTabSz="912813" rtl="0" fontAlgn="base">
              <a:spcBef>
                <a:spcPct val="0"/>
              </a:spcBef>
              <a:spcAft>
                <a:spcPct val="0"/>
              </a:spcAft>
              <a:defRPr sz="1900" b="1">
                <a:solidFill>
                  <a:schemeClr val="tx2"/>
                </a:solidFill>
                <a:latin typeface="+mj-lt"/>
                <a:ea typeface="+mj-ea"/>
                <a:cs typeface="+mj-cs"/>
              </a:defRPr>
            </a:lvl1pPr>
            <a:lvl2pPr algn="l" defTabSz="912813" rtl="0" fontAlgn="base">
              <a:spcBef>
                <a:spcPct val="0"/>
              </a:spcBef>
              <a:spcAft>
                <a:spcPct val="0"/>
              </a:spcAft>
              <a:defRPr sz="1900" b="1">
                <a:solidFill>
                  <a:schemeClr val="tx2"/>
                </a:solidFill>
                <a:latin typeface="Arial" charset="0"/>
              </a:defRPr>
            </a:lvl2pPr>
            <a:lvl3pPr algn="l" defTabSz="912813" rtl="0" fontAlgn="base">
              <a:spcBef>
                <a:spcPct val="0"/>
              </a:spcBef>
              <a:spcAft>
                <a:spcPct val="0"/>
              </a:spcAft>
              <a:defRPr sz="1900" b="1">
                <a:solidFill>
                  <a:schemeClr val="tx2"/>
                </a:solidFill>
                <a:latin typeface="Arial" charset="0"/>
              </a:defRPr>
            </a:lvl3pPr>
            <a:lvl4pPr algn="l" defTabSz="912813" rtl="0" fontAlgn="base">
              <a:spcBef>
                <a:spcPct val="0"/>
              </a:spcBef>
              <a:spcAft>
                <a:spcPct val="0"/>
              </a:spcAft>
              <a:defRPr sz="1900" b="1">
                <a:solidFill>
                  <a:schemeClr val="tx2"/>
                </a:solidFill>
                <a:latin typeface="Arial" charset="0"/>
              </a:defRPr>
            </a:lvl4pPr>
            <a:lvl5pPr algn="l" defTabSz="912813" rtl="0" fontAlgn="base">
              <a:spcBef>
                <a:spcPct val="0"/>
              </a:spcBef>
              <a:spcAft>
                <a:spcPct val="0"/>
              </a:spcAft>
              <a:defRPr sz="1900" b="1">
                <a:solidFill>
                  <a:schemeClr val="tx2"/>
                </a:solidFill>
                <a:latin typeface="Arial" charset="0"/>
              </a:defRPr>
            </a:lvl5pPr>
            <a:lvl6pPr marL="457200" algn="l" defTabSz="912813" rtl="0" fontAlgn="base">
              <a:spcBef>
                <a:spcPct val="0"/>
              </a:spcBef>
              <a:spcAft>
                <a:spcPct val="0"/>
              </a:spcAft>
              <a:defRPr sz="1900" b="1">
                <a:solidFill>
                  <a:schemeClr val="tx2"/>
                </a:solidFill>
                <a:latin typeface="Arial" charset="0"/>
              </a:defRPr>
            </a:lvl6pPr>
            <a:lvl7pPr marL="914400" algn="l" defTabSz="912813" rtl="0" fontAlgn="base">
              <a:spcBef>
                <a:spcPct val="0"/>
              </a:spcBef>
              <a:spcAft>
                <a:spcPct val="0"/>
              </a:spcAft>
              <a:defRPr sz="1900" b="1">
                <a:solidFill>
                  <a:schemeClr val="tx2"/>
                </a:solidFill>
                <a:latin typeface="Arial" charset="0"/>
              </a:defRPr>
            </a:lvl7pPr>
            <a:lvl8pPr marL="1371600" algn="l" defTabSz="912813" rtl="0" fontAlgn="base">
              <a:spcBef>
                <a:spcPct val="0"/>
              </a:spcBef>
              <a:spcAft>
                <a:spcPct val="0"/>
              </a:spcAft>
              <a:defRPr sz="1900" b="1">
                <a:solidFill>
                  <a:schemeClr val="tx2"/>
                </a:solidFill>
                <a:latin typeface="Arial" charset="0"/>
              </a:defRPr>
            </a:lvl8pPr>
            <a:lvl9pPr marL="1828800" algn="l" defTabSz="912813" rtl="0" fontAlgn="base">
              <a:spcBef>
                <a:spcPct val="0"/>
              </a:spcBef>
              <a:spcAft>
                <a:spcPct val="0"/>
              </a:spcAft>
              <a:defRPr sz="1900" b="1">
                <a:solidFill>
                  <a:schemeClr val="tx2"/>
                </a:solidFill>
                <a:latin typeface="Arial" charset="0"/>
              </a:defRPr>
            </a:lvl9pPr>
          </a:lstStyle>
          <a:p>
            <a:r>
              <a:rPr lang="en-US" kern="0" dirty="0" smtClean="0"/>
              <a:t>TARGETING</a:t>
            </a:r>
          </a:p>
        </p:txBody>
      </p:sp>
      <p:sp>
        <p:nvSpPr>
          <p:cNvPr id="4" name="Rectangle 36"/>
          <p:cNvSpPr>
            <a:spLocks noChangeArrowheads="1"/>
          </p:cNvSpPr>
          <p:nvPr/>
        </p:nvSpPr>
        <p:spPr bwMode="auto">
          <a:xfrm>
            <a:off x="500062" y="316401"/>
            <a:ext cx="7556499" cy="401637"/>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a:p>
        </p:txBody>
      </p:sp>
      <p:sp>
        <p:nvSpPr>
          <p:cNvPr id="5" name="Rectangle 5"/>
          <p:cNvSpPr txBox="1">
            <a:spLocks noChangeArrowheads="1"/>
          </p:cNvSpPr>
          <p:nvPr/>
        </p:nvSpPr>
        <p:spPr bwMode="auto">
          <a:xfrm>
            <a:off x="830943" y="365241"/>
            <a:ext cx="6502400" cy="654025"/>
          </a:xfrm>
          <a:prstGeom prst="rect">
            <a:avLst/>
          </a:prstGeom>
          <a:noFill/>
          <a:ln w="9525">
            <a:noFill/>
            <a:miter lim="800000"/>
            <a:headEnd/>
            <a:tailEnd/>
          </a:ln>
        </p:spPr>
        <p:txBody>
          <a:bodyPr lIns="0" tIns="0" rIns="0" bIns="0">
            <a:spAutoFit/>
          </a:bodyPr>
          <a:lstStyle/>
          <a:p>
            <a:pPr defTabSz="912813">
              <a:buSzPct val="120000"/>
            </a:pPr>
            <a:r>
              <a:rPr lang="en-US" sz="1700" i="1" dirty="0" smtClean="0">
                <a:solidFill>
                  <a:schemeClr val="tx2"/>
                </a:solidFill>
              </a:rPr>
              <a:t>Example Problems on Recommendation Systems</a:t>
            </a:r>
          </a:p>
          <a:p>
            <a:pPr defTabSz="912813">
              <a:buSzPct val="120000"/>
            </a:pPr>
            <a:endParaRPr lang="en-US" sz="1700" i="1" dirty="0">
              <a:solidFill>
                <a:schemeClr val="tx2"/>
              </a:solidFill>
            </a:endParaRPr>
          </a:p>
        </p:txBody>
      </p:sp>
      <p:pic>
        <p:nvPicPr>
          <p:cNvPr id="8" name="Picture 7"/>
          <p:cNvPicPr>
            <a:picLocks noChangeAspect="1"/>
          </p:cNvPicPr>
          <p:nvPr/>
        </p:nvPicPr>
        <p:blipFill>
          <a:blip r:embed="rId2"/>
          <a:stretch>
            <a:fillRect/>
          </a:stretch>
        </p:blipFill>
        <p:spPr>
          <a:xfrm>
            <a:off x="0" y="2494149"/>
            <a:ext cx="9144000" cy="2023077"/>
          </a:xfrm>
          <a:prstGeom prst="rect">
            <a:avLst/>
          </a:prstGeom>
        </p:spPr>
      </p:pic>
      <p:pic>
        <p:nvPicPr>
          <p:cNvPr id="9" name="Picture 8"/>
          <p:cNvPicPr>
            <a:picLocks noChangeAspect="1"/>
          </p:cNvPicPr>
          <p:nvPr/>
        </p:nvPicPr>
        <p:blipFill>
          <a:blip r:embed="rId3"/>
          <a:stretch>
            <a:fillRect/>
          </a:stretch>
        </p:blipFill>
        <p:spPr>
          <a:xfrm>
            <a:off x="0" y="4863740"/>
            <a:ext cx="9144000" cy="1983971"/>
          </a:xfrm>
          <a:prstGeom prst="rect">
            <a:avLst/>
          </a:prstGeom>
        </p:spPr>
      </p:pic>
      <p:sp>
        <p:nvSpPr>
          <p:cNvPr id="10" name="TextBox 9"/>
          <p:cNvSpPr txBox="1"/>
          <p:nvPr/>
        </p:nvSpPr>
        <p:spPr>
          <a:xfrm>
            <a:off x="-23479" y="2266334"/>
            <a:ext cx="1047082" cy="261610"/>
          </a:xfrm>
          <a:prstGeom prst="rect">
            <a:avLst/>
          </a:prstGeom>
          <a:noFill/>
        </p:spPr>
        <p:txBody>
          <a:bodyPr wrap="none" rtlCol="0">
            <a:spAutoFit/>
          </a:bodyPr>
          <a:lstStyle/>
          <a:p>
            <a:r>
              <a:rPr lang="en-US" sz="1050" dirty="0" smtClean="0"/>
              <a:t>Ratings Data</a:t>
            </a:r>
            <a:endParaRPr lang="en-US" sz="1050" dirty="0"/>
          </a:p>
        </p:txBody>
      </p:sp>
      <p:sp>
        <p:nvSpPr>
          <p:cNvPr id="11" name="TextBox 10"/>
          <p:cNvSpPr txBox="1"/>
          <p:nvPr/>
        </p:nvSpPr>
        <p:spPr>
          <a:xfrm>
            <a:off x="-219423" y="4668839"/>
            <a:ext cx="2124422" cy="253916"/>
          </a:xfrm>
          <a:prstGeom prst="rect">
            <a:avLst/>
          </a:prstGeom>
          <a:noFill/>
        </p:spPr>
        <p:txBody>
          <a:bodyPr wrap="square" rtlCol="0">
            <a:spAutoFit/>
          </a:bodyPr>
          <a:lstStyle/>
          <a:p>
            <a:r>
              <a:rPr lang="en-US" sz="1050" dirty="0" smtClean="0"/>
              <a:t>Purchase Incidence Data</a:t>
            </a:r>
            <a:endParaRPr lang="en-US" sz="1050" dirty="0"/>
          </a:p>
        </p:txBody>
      </p:sp>
      <p:pic>
        <p:nvPicPr>
          <p:cNvPr id="14" name="Picture 13"/>
          <p:cNvPicPr>
            <a:picLocks noChangeAspect="1"/>
          </p:cNvPicPr>
          <p:nvPr/>
        </p:nvPicPr>
        <p:blipFill>
          <a:blip r:embed="rId4"/>
          <a:stretch>
            <a:fillRect/>
          </a:stretch>
        </p:blipFill>
        <p:spPr>
          <a:xfrm>
            <a:off x="65743" y="857656"/>
            <a:ext cx="8999220" cy="1104900"/>
          </a:xfrm>
          <a:prstGeom prst="rect">
            <a:avLst/>
          </a:prstGeom>
        </p:spPr>
      </p:pic>
    </p:spTree>
    <p:extLst>
      <p:ext uri="{BB962C8B-B14F-4D97-AF65-F5344CB8AC3E}">
        <p14:creationId xmlns:p14="http://schemas.microsoft.com/office/powerpoint/2010/main" val="32509358"/>
      </p:ext>
    </p:extLst>
  </p:cSld>
  <p:clrMapOvr>
    <a:masterClrMapping/>
  </p:clrMapOvr>
  <p:transition>
    <p:zoom/>
    <p:sndAc>
      <p:end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5</a:t>
            </a:fld>
            <a:endParaRPr lang="en-US"/>
          </a:p>
        </p:txBody>
      </p:sp>
      <p:sp>
        <p:nvSpPr>
          <p:cNvPr id="5" name="Rectangle 36"/>
          <p:cNvSpPr>
            <a:spLocks noChangeArrowheads="1"/>
          </p:cNvSpPr>
          <p:nvPr/>
        </p:nvSpPr>
        <p:spPr bwMode="auto">
          <a:xfrm>
            <a:off x="476249" y="381856"/>
            <a:ext cx="8014607"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Mathematical Intuition</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sp>
        <p:nvSpPr>
          <p:cNvPr id="8" name="Rounded Rectangle 7"/>
          <p:cNvSpPr/>
          <p:nvPr/>
        </p:nvSpPr>
        <p:spPr bwMode="auto">
          <a:xfrm>
            <a:off x="2340429" y="3048000"/>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476249" y="983897"/>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You observe some data you believe comes from a model</a:t>
            </a:r>
            <a:endParaRPr kumimoji="0" lang="en-US" sz="1600" b="1" i="0" u="none" strike="noStrike" cap="none" normalizeH="0" baseline="0" dirty="0" smtClean="0">
              <a:ln>
                <a:noFill/>
              </a:ln>
              <a:solidFill>
                <a:schemeClr val="tx2"/>
              </a:solidFill>
              <a:effectLst/>
            </a:endParaRPr>
          </a:p>
        </p:txBody>
      </p:sp>
      <p:sp>
        <p:nvSpPr>
          <p:cNvPr id="13" name="Rounded Rectangle 12"/>
          <p:cNvSpPr/>
          <p:nvPr/>
        </p:nvSpPr>
        <p:spPr bwMode="auto">
          <a:xfrm>
            <a:off x="476249" y="2422337"/>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You have some </a:t>
            </a:r>
            <a:r>
              <a:rPr kumimoji="0" lang="en-US" sz="1600" b="1" i="0" u="none" strike="noStrike" cap="none" normalizeH="0" dirty="0" smtClean="0">
                <a:ln>
                  <a:noFill/>
                </a:ln>
                <a:solidFill>
                  <a:schemeClr val="tx2"/>
                </a:solidFill>
                <a:effectLst/>
                <a:latin typeface="Arial" charset="0"/>
              </a:rPr>
              <a:t>beliefs about </a:t>
            </a:r>
            <a:r>
              <a:rPr lang="en-US" dirty="0" smtClean="0">
                <a:solidFill>
                  <a:schemeClr val="tx2"/>
                </a:solidFill>
              </a:rPr>
              <a:t>the parameters of your model</a:t>
            </a:r>
            <a:endParaRPr kumimoji="0" lang="en-US" sz="1600" b="1" i="0" u="none" strike="noStrike" cap="none" normalizeH="0" baseline="0" dirty="0" smtClean="0">
              <a:ln>
                <a:noFill/>
              </a:ln>
              <a:solidFill>
                <a:schemeClr val="tx2"/>
              </a:solidFill>
              <a:effectLst/>
            </a:endParaRPr>
          </a:p>
        </p:txBody>
      </p:sp>
      <p:graphicFrame>
        <p:nvGraphicFramePr>
          <p:cNvPr id="15" name="Object 14"/>
          <p:cNvGraphicFramePr>
            <a:graphicFrameLocks noChangeAspect="1"/>
          </p:cNvGraphicFramePr>
          <p:nvPr>
            <p:extLst/>
          </p:nvPr>
        </p:nvGraphicFramePr>
        <p:xfrm>
          <a:off x="1046162" y="1597390"/>
          <a:ext cx="4803775" cy="666750"/>
        </p:xfrm>
        <a:graphic>
          <a:graphicData uri="http://schemas.openxmlformats.org/presentationml/2006/ole">
            <mc:AlternateContent xmlns:mc="http://schemas.openxmlformats.org/markup-compatibility/2006">
              <mc:Choice xmlns:v="urn:schemas-microsoft-com:vml" Requires="v">
                <p:oleObj spid="_x0000_s89260" name="Equation" r:id="rId3" imgW="2019240" imgH="279360" progId="Equation.DSMT4">
                  <p:embed/>
                </p:oleObj>
              </mc:Choice>
              <mc:Fallback>
                <p:oleObj name="Equation" r:id="rId3" imgW="2019240" imgH="279360" progId="Equation.DSMT4">
                  <p:embed/>
                  <p:pic>
                    <p:nvPicPr>
                      <p:cNvPr id="15" name="Object 14"/>
                      <p:cNvPicPr/>
                      <p:nvPr/>
                    </p:nvPicPr>
                    <p:blipFill>
                      <a:blip r:embed="rId4"/>
                      <a:stretch>
                        <a:fillRect/>
                      </a:stretch>
                    </p:blipFill>
                    <p:spPr>
                      <a:xfrm>
                        <a:off x="1046162" y="1597390"/>
                        <a:ext cx="4803775" cy="666750"/>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1046162" y="3058886"/>
          <a:ext cx="3927475" cy="1270000"/>
        </p:xfrm>
        <a:graphic>
          <a:graphicData uri="http://schemas.openxmlformats.org/presentationml/2006/ole">
            <mc:AlternateContent xmlns:mc="http://schemas.openxmlformats.org/markup-compatibility/2006">
              <mc:Choice xmlns:v="urn:schemas-microsoft-com:vml" Requires="v">
                <p:oleObj spid="_x0000_s89261" name="Equation" r:id="rId5" imgW="1650960" imgH="533160" progId="Equation.DSMT4">
                  <p:embed/>
                </p:oleObj>
              </mc:Choice>
              <mc:Fallback>
                <p:oleObj name="Equation" r:id="rId5" imgW="1650960" imgH="533160" progId="Equation.DSMT4">
                  <p:embed/>
                  <p:pic>
                    <p:nvPicPr>
                      <p:cNvPr id="16" name="Object 15"/>
                      <p:cNvPicPr/>
                      <p:nvPr/>
                    </p:nvPicPr>
                    <p:blipFill>
                      <a:blip r:embed="rId6"/>
                      <a:stretch>
                        <a:fillRect/>
                      </a:stretch>
                    </p:blipFill>
                    <p:spPr>
                      <a:xfrm>
                        <a:off x="1046162" y="3058886"/>
                        <a:ext cx="3927475" cy="1270000"/>
                      </a:xfrm>
                      <a:prstGeom prst="rect">
                        <a:avLst/>
                      </a:prstGeom>
                    </p:spPr>
                  </p:pic>
                </p:oleObj>
              </mc:Fallback>
            </mc:AlternateContent>
          </a:graphicData>
        </a:graphic>
      </p:graphicFrame>
      <p:sp>
        <p:nvSpPr>
          <p:cNvPr id="12" name="Rounded Rectangle 11"/>
          <p:cNvSpPr/>
          <p:nvPr/>
        </p:nvSpPr>
        <p:spPr bwMode="auto">
          <a:xfrm>
            <a:off x="476249" y="4579745"/>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Suppose you observe some customer level characteristics</a:t>
            </a:r>
            <a:endParaRPr kumimoji="0" lang="en-US" sz="1600" b="1" i="0" u="none" strike="noStrike" cap="none" normalizeH="0" baseline="0" dirty="0" smtClean="0">
              <a:ln>
                <a:noFill/>
              </a:ln>
              <a:solidFill>
                <a:schemeClr val="tx2"/>
              </a:solidFill>
              <a:effectLst/>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2721246863"/>
              </p:ext>
            </p:extLst>
          </p:nvPr>
        </p:nvGraphicFramePr>
        <p:xfrm>
          <a:off x="1152525" y="5565138"/>
          <a:ext cx="2809875" cy="544512"/>
        </p:xfrm>
        <a:graphic>
          <a:graphicData uri="http://schemas.openxmlformats.org/presentationml/2006/ole">
            <mc:AlternateContent xmlns:mc="http://schemas.openxmlformats.org/markup-compatibility/2006">
              <mc:Choice xmlns:v="urn:schemas-microsoft-com:vml" Requires="v">
                <p:oleObj spid="_x0000_s89262" name="Equation" r:id="rId7" imgW="1180800" imgH="228600" progId="Equation.DSMT4">
                  <p:embed/>
                </p:oleObj>
              </mc:Choice>
              <mc:Fallback>
                <p:oleObj name="Equation" r:id="rId7" imgW="1180800" imgH="228600" progId="Equation.DSMT4">
                  <p:embed/>
                  <p:pic>
                    <p:nvPicPr>
                      <p:cNvPr id="16" name="Object 15"/>
                      <p:cNvPicPr/>
                      <p:nvPr/>
                    </p:nvPicPr>
                    <p:blipFill>
                      <a:blip r:embed="rId8"/>
                      <a:stretch>
                        <a:fillRect/>
                      </a:stretch>
                    </p:blipFill>
                    <p:spPr>
                      <a:xfrm>
                        <a:off x="1152525" y="5565138"/>
                        <a:ext cx="2809875" cy="544512"/>
                      </a:xfrm>
                      <a:prstGeom prst="rect">
                        <a:avLst/>
                      </a:prstGeom>
                    </p:spPr>
                  </p:pic>
                </p:oleObj>
              </mc:Fallback>
            </mc:AlternateContent>
          </a:graphicData>
        </a:graphic>
      </p:graphicFrame>
      <p:sp>
        <p:nvSpPr>
          <p:cNvPr id="2" name="TextBox 1"/>
          <p:cNvSpPr txBox="1"/>
          <p:nvPr/>
        </p:nvSpPr>
        <p:spPr>
          <a:xfrm>
            <a:off x="4337824" y="5298785"/>
            <a:ext cx="1862254" cy="1077218"/>
          </a:xfrm>
          <a:prstGeom prst="rect">
            <a:avLst/>
          </a:prstGeom>
          <a:noFill/>
        </p:spPr>
        <p:txBody>
          <a:bodyPr wrap="square" rtlCol="0">
            <a:spAutoFit/>
          </a:bodyPr>
          <a:lstStyle/>
          <a:p>
            <a:pPr marL="285750" indent="-285750" algn="l">
              <a:buFont typeface="Wingdings" panose="05000000000000000000" pitchFamily="2" charset="2"/>
              <a:buChar char="Ø"/>
            </a:pPr>
            <a:r>
              <a:rPr lang="en-US" dirty="0" smtClean="0"/>
              <a:t>Age</a:t>
            </a:r>
          </a:p>
          <a:p>
            <a:pPr marL="285750" indent="-285750" algn="l">
              <a:buFont typeface="Wingdings" panose="05000000000000000000" pitchFamily="2" charset="2"/>
              <a:buChar char="Ø"/>
            </a:pPr>
            <a:r>
              <a:rPr lang="en-US" dirty="0" smtClean="0"/>
              <a:t>Income</a:t>
            </a:r>
          </a:p>
          <a:p>
            <a:pPr marL="285750" indent="-285750" algn="l">
              <a:buFont typeface="Wingdings" panose="05000000000000000000" pitchFamily="2" charset="2"/>
              <a:buChar char="Ø"/>
            </a:pPr>
            <a:r>
              <a:rPr lang="en-US" dirty="0" smtClean="0"/>
              <a:t>Education</a:t>
            </a:r>
            <a:endParaRPr lang="en-US" dirty="0"/>
          </a:p>
        </p:txBody>
      </p:sp>
    </p:spTree>
    <p:extLst>
      <p:ext uri="{BB962C8B-B14F-4D97-AF65-F5344CB8AC3E}">
        <p14:creationId xmlns:p14="http://schemas.microsoft.com/office/powerpoint/2010/main" val="1317221508"/>
      </p:ext>
    </p:extLst>
  </p:cSld>
  <p:clrMapOvr>
    <a:masterClrMapping/>
  </p:clrMapOvr>
  <p:transition>
    <p:zoom/>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03E32A1-09B7-4C1C-B0A0-08163D90A171}" type="slidenum">
              <a:rPr lang="en-US" smtClean="0"/>
              <a:pPr/>
              <a:t>6</a:t>
            </a:fld>
            <a:endParaRPr lang="en-US"/>
          </a:p>
        </p:txBody>
      </p:sp>
      <p:sp>
        <p:nvSpPr>
          <p:cNvPr id="5" name="Rectangle 36"/>
          <p:cNvSpPr>
            <a:spLocks noChangeArrowheads="1"/>
          </p:cNvSpPr>
          <p:nvPr/>
        </p:nvSpPr>
        <p:spPr bwMode="auto">
          <a:xfrm>
            <a:off x="476249" y="381856"/>
            <a:ext cx="8014607" cy="466951"/>
          </a:xfrm>
          <a:prstGeom prst="rect">
            <a:avLst/>
          </a:prstGeom>
          <a:solidFill>
            <a:schemeClr val="accent2"/>
          </a:solidFill>
          <a:ln w="9525" algn="ctr">
            <a:noFill/>
            <a:round/>
            <a:headEnd/>
            <a:tailEnd/>
          </a:ln>
        </p:spPr>
        <p:txBody>
          <a:bodyPr lIns="93296" tIns="46648" rIns="93296" bIns="46648"/>
          <a:lstStyle/>
          <a:p>
            <a:pPr algn="ctr" defTabSz="933450">
              <a:spcBef>
                <a:spcPct val="50000"/>
              </a:spcBef>
            </a:pPr>
            <a:endParaRPr lang="en-US" dirty="0"/>
          </a:p>
        </p:txBody>
      </p:sp>
      <p:sp>
        <p:nvSpPr>
          <p:cNvPr id="6" name="Rectangle 5"/>
          <p:cNvSpPr txBox="1">
            <a:spLocks noChangeArrowheads="1"/>
          </p:cNvSpPr>
          <p:nvPr/>
        </p:nvSpPr>
        <p:spPr bwMode="auto">
          <a:xfrm>
            <a:off x="407590" y="455703"/>
            <a:ext cx="7072656" cy="292388"/>
          </a:xfrm>
          <a:prstGeom prst="rect">
            <a:avLst/>
          </a:prstGeom>
          <a:noFill/>
          <a:ln w="9525">
            <a:noFill/>
            <a:miter lim="800000"/>
            <a:headEnd/>
            <a:tailEnd/>
          </a:ln>
        </p:spPr>
        <p:txBody>
          <a:bodyPr wrap="square" lIns="0" tIns="0" rIns="0" bIns="0">
            <a:spAutoFit/>
          </a:bodyPr>
          <a:lstStyle/>
          <a:p>
            <a:pPr>
              <a:spcBef>
                <a:spcPct val="50000"/>
              </a:spcBef>
            </a:pPr>
            <a:r>
              <a:rPr lang="en-US" sz="1900" i="1" dirty="0" smtClean="0">
                <a:solidFill>
                  <a:schemeClr val="tx2"/>
                </a:solidFill>
              </a:rPr>
              <a:t>Using Model for Targeting</a:t>
            </a:r>
            <a:endParaRPr lang="en-US" sz="1900" i="1" dirty="0">
              <a:solidFill>
                <a:schemeClr val="tx2"/>
              </a:solidFill>
            </a:endParaRPr>
          </a:p>
        </p:txBody>
      </p:sp>
      <p:sp>
        <p:nvSpPr>
          <p:cNvPr id="7" name="Title 1"/>
          <p:cNvSpPr>
            <a:spLocks noGrp="1"/>
          </p:cNvSpPr>
          <p:nvPr>
            <p:ph type="title"/>
          </p:nvPr>
        </p:nvSpPr>
        <p:spPr>
          <a:xfrm>
            <a:off x="76200" y="69542"/>
            <a:ext cx="8793162" cy="292388"/>
          </a:xfrm>
        </p:spPr>
        <p:txBody>
          <a:bodyPr/>
          <a:lstStyle/>
          <a:p>
            <a:r>
              <a:rPr lang="en-US" dirty="0" smtClean="0"/>
              <a:t>A RESPONSE MODEL WITH INDIVIDUAL LEVEL COEFFICIENTS</a:t>
            </a:r>
            <a:endParaRPr lang="en-US" dirty="0"/>
          </a:p>
        </p:txBody>
      </p:sp>
      <p:sp>
        <p:nvSpPr>
          <p:cNvPr id="8" name="Rounded Rectangle 7"/>
          <p:cNvSpPr/>
          <p:nvPr/>
        </p:nvSpPr>
        <p:spPr bwMode="auto">
          <a:xfrm>
            <a:off x="2340429" y="3048000"/>
            <a:ext cx="1621971" cy="195943"/>
          </a:xfrm>
          <a:prstGeom prst="roundRect">
            <a:avLst/>
          </a:prstGeom>
          <a:no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0" marR="0" indent="0" algn="ctr" defTabSz="93345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476249" y="983897"/>
            <a:ext cx="8014607" cy="37664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kumimoji="0" lang="en-US" sz="1600" b="1" i="0" u="none" strike="noStrike" cap="none" normalizeH="0" baseline="0" dirty="0" smtClean="0">
                <a:ln>
                  <a:noFill/>
                </a:ln>
                <a:solidFill>
                  <a:schemeClr val="tx2"/>
                </a:solidFill>
                <a:effectLst/>
                <a:latin typeface="Arial" charset="0"/>
              </a:rPr>
              <a:t>You observe some data you believe comes from a model</a:t>
            </a:r>
            <a:endParaRPr kumimoji="0" lang="en-US" sz="1600" b="1" i="0" u="none" strike="noStrike" cap="none" normalizeH="0" baseline="0" dirty="0" smtClean="0">
              <a:ln>
                <a:noFill/>
              </a:ln>
              <a:solidFill>
                <a:schemeClr val="tx2"/>
              </a:solidFill>
              <a:effectLst/>
            </a:endParaRPr>
          </a:p>
        </p:txBody>
      </p:sp>
      <p:sp>
        <p:nvSpPr>
          <p:cNvPr id="13" name="Rounded Rectangle 12"/>
          <p:cNvSpPr/>
          <p:nvPr/>
        </p:nvSpPr>
        <p:spPr bwMode="auto">
          <a:xfrm>
            <a:off x="476249" y="2235260"/>
            <a:ext cx="8014607" cy="649059"/>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You have some </a:t>
            </a:r>
            <a:r>
              <a:rPr kumimoji="0" lang="en-US" sz="1600" b="1" i="0" u="none" strike="noStrike" cap="none" normalizeH="0" dirty="0" smtClean="0">
                <a:ln>
                  <a:noFill/>
                </a:ln>
                <a:solidFill>
                  <a:schemeClr val="tx2"/>
                </a:solidFill>
                <a:effectLst/>
                <a:latin typeface="Arial" charset="0"/>
              </a:rPr>
              <a:t>beliefs about </a:t>
            </a:r>
            <a:r>
              <a:rPr lang="en-US" dirty="0" smtClean="0">
                <a:solidFill>
                  <a:schemeClr val="tx2"/>
                </a:solidFill>
              </a:rPr>
              <a:t>the parameters of your model in relation to observed customer characteristics</a:t>
            </a:r>
            <a:endParaRPr kumimoji="0" lang="en-US" sz="1600" b="1" i="0" u="none" strike="noStrike" cap="none" normalizeH="0" baseline="0" dirty="0" smtClean="0">
              <a:ln>
                <a:noFill/>
              </a:ln>
              <a:solidFill>
                <a:schemeClr val="tx2"/>
              </a:solidFill>
              <a:effectLst/>
            </a:endParaRPr>
          </a:p>
        </p:txBody>
      </p:sp>
      <p:graphicFrame>
        <p:nvGraphicFramePr>
          <p:cNvPr id="15" name="Object 14"/>
          <p:cNvGraphicFramePr>
            <a:graphicFrameLocks noChangeAspect="1"/>
          </p:cNvGraphicFramePr>
          <p:nvPr>
            <p:extLst/>
          </p:nvPr>
        </p:nvGraphicFramePr>
        <p:xfrm>
          <a:off x="1046162" y="1495631"/>
          <a:ext cx="4803775" cy="666750"/>
        </p:xfrm>
        <a:graphic>
          <a:graphicData uri="http://schemas.openxmlformats.org/presentationml/2006/ole">
            <mc:AlternateContent xmlns:mc="http://schemas.openxmlformats.org/markup-compatibility/2006">
              <mc:Choice xmlns:v="urn:schemas-microsoft-com:vml" Requires="v">
                <p:oleObj spid="_x0000_s90229" name="Equation" r:id="rId3" imgW="2019240" imgH="279360" progId="Equation.DSMT4">
                  <p:embed/>
                </p:oleObj>
              </mc:Choice>
              <mc:Fallback>
                <p:oleObj name="Equation" r:id="rId3" imgW="2019240" imgH="279360" progId="Equation.DSMT4">
                  <p:embed/>
                  <p:pic>
                    <p:nvPicPr>
                      <p:cNvPr id="15" name="Object 14"/>
                      <p:cNvPicPr/>
                      <p:nvPr/>
                    </p:nvPicPr>
                    <p:blipFill>
                      <a:blip r:embed="rId4"/>
                      <a:stretch>
                        <a:fillRect/>
                      </a:stretch>
                    </p:blipFill>
                    <p:spPr>
                      <a:xfrm>
                        <a:off x="1046162" y="1495631"/>
                        <a:ext cx="4803775" cy="66675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979441919"/>
              </p:ext>
            </p:extLst>
          </p:nvPr>
        </p:nvGraphicFramePr>
        <p:xfrm>
          <a:off x="1046162" y="2943075"/>
          <a:ext cx="7099300" cy="2749550"/>
        </p:xfrm>
        <a:graphic>
          <a:graphicData uri="http://schemas.openxmlformats.org/presentationml/2006/ole">
            <mc:AlternateContent xmlns:mc="http://schemas.openxmlformats.org/markup-compatibility/2006">
              <mc:Choice xmlns:v="urn:schemas-microsoft-com:vml" Requires="v">
                <p:oleObj spid="_x0000_s90230" name="Equation" r:id="rId5" imgW="2984400" imgH="1155600" progId="Equation.DSMT4">
                  <p:embed/>
                </p:oleObj>
              </mc:Choice>
              <mc:Fallback>
                <p:oleObj name="Equation" r:id="rId5" imgW="2984400" imgH="1155600" progId="Equation.DSMT4">
                  <p:embed/>
                  <p:pic>
                    <p:nvPicPr>
                      <p:cNvPr id="16" name="Object 15"/>
                      <p:cNvPicPr/>
                      <p:nvPr/>
                    </p:nvPicPr>
                    <p:blipFill>
                      <a:blip r:embed="rId6"/>
                      <a:stretch>
                        <a:fillRect/>
                      </a:stretch>
                    </p:blipFill>
                    <p:spPr>
                      <a:xfrm>
                        <a:off x="1046162" y="2943075"/>
                        <a:ext cx="7099300" cy="2749550"/>
                      </a:xfrm>
                      <a:prstGeom prst="rect">
                        <a:avLst/>
                      </a:prstGeom>
                    </p:spPr>
                  </p:pic>
                </p:oleObj>
              </mc:Fallback>
            </mc:AlternateContent>
          </a:graphicData>
        </a:graphic>
      </p:graphicFrame>
      <p:sp>
        <p:nvSpPr>
          <p:cNvPr id="12" name="Rounded Rectangle 11"/>
          <p:cNvSpPr/>
          <p:nvPr/>
        </p:nvSpPr>
        <p:spPr bwMode="auto">
          <a:xfrm>
            <a:off x="465477" y="5893913"/>
            <a:ext cx="8014607" cy="649059"/>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With estimates of delta you can predict preferences conditional on observing characteristics for customer outside your sample</a:t>
            </a:r>
            <a:endParaRPr kumimoji="0" lang="en-US" sz="1600" b="1" i="0" u="none" strike="noStrike" cap="none" normalizeH="0" baseline="0" dirty="0" smtClean="0">
              <a:ln>
                <a:noFill/>
              </a:ln>
              <a:solidFill>
                <a:schemeClr val="tx2"/>
              </a:solidFill>
              <a:effectLst/>
            </a:endParaRPr>
          </a:p>
        </p:txBody>
      </p:sp>
      <p:sp>
        <p:nvSpPr>
          <p:cNvPr id="18" name="Rounded Rectangle 17"/>
          <p:cNvSpPr/>
          <p:nvPr/>
        </p:nvSpPr>
        <p:spPr bwMode="auto">
          <a:xfrm>
            <a:off x="465476" y="4121299"/>
            <a:ext cx="8014607" cy="921474"/>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3296" tIns="46648" rIns="93296" bIns="46648" numCol="1" rtlCol="0" anchor="t" anchorCtr="0" compatLnSpc="1">
            <a:prstTxWarp prst="textNoShape">
              <a:avLst/>
            </a:prstTxWarp>
            <a:spAutoFit/>
          </a:bodyPr>
          <a:lstStyle/>
          <a:p>
            <a:pPr marL="285750" marR="0" indent="-285750" algn="l" defTabSz="933450" rtl="0" eaLnBrk="1" fontAlgn="base" latinLnBrk="0" hangingPunct="1">
              <a:lnSpc>
                <a:spcPct val="100000"/>
              </a:lnSpc>
              <a:spcBef>
                <a:spcPct val="50000"/>
              </a:spcBef>
              <a:spcAft>
                <a:spcPct val="0"/>
              </a:spcAft>
              <a:buClrTx/>
              <a:buSzTx/>
              <a:buFont typeface="Wingdings" panose="05000000000000000000" pitchFamily="2" charset="2"/>
              <a:buChar char="Ø"/>
              <a:tabLst/>
            </a:pPr>
            <a:r>
              <a:rPr lang="en-US" dirty="0" smtClean="0">
                <a:solidFill>
                  <a:schemeClr val="tx2"/>
                </a:solidFill>
              </a:rPr>
              <a:t>Let prior for intercepts and betas from logit model be a function of z.  For any the intercept or one of the betas (i.e., tuna, halibut, wild, farm and price) you have the following</a:t>
            </a:r>
            <a:endParaRPr kumimoji="0" lang="en-US" sz="1600" b="1" i="0" u="none" strike="noStrike" cap="none" normalizeH="0" baseline="0" dirty="0" smtClean="0">
              <a:ln>
                <a:noFill/>
              </a:ln>
              <a:solidFill>
                <a:schemeClr val="tx2"/>
              </a:solidFill>
              <a:effectLst/>
            </a:endParaRPr>
          </a:p>
        </p:txBody>
      </p:sp>
    </p:spTree>
    <p:extLst>
      <p:ext uri="{BB962C8B-B14F-4D97-AF65-F5344CB8AC3E}">
        <p14:creationId xmlns:p14="http://schemas.microsoft.com/office/powerpoint/2010/main" val="1961213095"/>
      </p:ext>
    </p:extLst>
  </p:cSld>
  <p:clrMapOvr>
    <a:masterClrMapping/>
  </p:clrMapOvr>
  <p:transition>
    <p:zoom/>
    <p:sndAc>
      <p:end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41AC4687-AEB3-4AC3-9443-775990300D16}" type="slidenum">
              <a:rPr lang="en-US"/>
              <a:pPr/>
              <a:t>7</a:t>
            </a:fld>
            <a:endParaRPr lang="en-US" dirty="0"/>
          </a:p>
        </p:txBody>
      </p:sp>
      <p:sp>
        <p:nvSpPr>
          <p:cNvPr id="1206278" name="AutoShape 6"/>
          <p:cNvSpPr>
            <a:spLocks noChangeArrowheads="1"/>
          </p:cNvSpPr>
          <p:nvPr/>
        </p:nvSpPr>
        <p:spPr bwMode="auto">
          <a:xfrm>
            <a:off x="180975" y="1504270"/>
            <a:ext cx="226853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79" name="Rectangle 7"/>
          <p:cNvSpPr>
            <a:spLocks noChangeArrowheads="1"/>
          </p:cNvSpPr>
          <p:nvPr/>
        </p:nvSpPr>
        <p:spPr bwMode="gray">
          <a:xfrm>
            <a:off x="292100" y="1712232"/>
            <a:ext cx="1056379"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en-US" sz="1700" dirty="0" smtClean="0">
                <a:solidFill>
                  <a:schemeClr val="tx2"/>
                </a:solidFill>
                <a:cs typeface="Times New Roman" pitchFamily="18" charset="0"/>
              </a:rPr>
              <a:t>Heuristics</a:t>
            </a:r>
            <a:endParaRPr lang="en-US" sz="1700" dirty="0">
              <a:solidFill>
                <a:schemeClr val="tx2"/>
              </a:solidFill>
              <a:cs typeface="Times New Roman" pitchFamily="18" charset="0"/>
            </a:endParaRPr>
          </a:p>
        </p:txBody>
      </p:sp>
      <p:sp>
        <p:nvSpPr>
          <p:cNvPr id="1206280" name="Rectangle 8"/>
          <p:cNvSpPr>
            <a:spLocks noChangeArrowheads="1"/>
          </p:cNvSpPr>
          <p:nvPr/>
        </p:nvSpPr>
        <p:spPr bwMode="gray">
          <a:xfrm>
            <a:off x="2909888" y="1482045"/>
            <a:ext cx="5708650" cy="863313"/>
          </a:xfrm>
          <a:prstGeom prst="rect">
            <a:avLst/>
          </a:prstGeom>
          <a:noFill/>
          <a:ln w="9525">
            <a:noFill/>
            <a:miter lim="800000"/>
            <a:headEnd/>
            <a:tailEnd/>
          </a:ln>
          <a:effectLst/>
        </p:spPr>
        <p:txBody>
          <a:bodyPr lIns="0" tIns="0" rIns="0" bIns="0">
            <a:spAutoFit/>
          </a:bodyPr>
          <a:lstStyle/>
          <a:p>
            <a:pPr marL="114300" lvl="1" indent="-112713" algn="l" defTabSz="912813">
              <a:spcBef>
                <a:spcPct val="0"/>
              </a:spcBef>
              <a:spcAft>
                <a:spcPct val="30000"/>
              </a:spcAft>
              <a:buSzPct val="120000"/>
              <a:buFontTx/>
              <a:buChar char="•"/>
            </a:pPr>
            <a:r>
              <a:rPr lang="en-US" sz="1700" b="0" dirty="0" smtClean="0"/>
              <a:t>Rule of thumb</a:t>
            </a:r>
          </a:p>
          <a:p>
            <a:pPr marL="114300" lvl="1" indent="-112713" algn="l" defTabSz="912813">
              <a:spcBef>
                <a:spcPct val="0"/>
              </a:spcBef>
              <a:spcAft>
                <a:spcPct val="30000"/>
              </a:spcAft>
              <a:buSzPct val="120000"/>
              <a:buFontTx/>
              <a:buChar char="•"/>
            </a:pPr>
            <a:r>
              <a:rPr lang="en-US" sz="1700" b="0" dirty="0" smtClean="0"/>
              <a:t>Based on </a:t>
            </a:r>
            <a:r>
              <a:rPr lang="en-US" sz="1700" dirty="0" smtClean="0"/>
              <a:t>past behavior </a:t>
            </a:r>
            <a:r>
              <a:rPr lang="en-US" sz="1700" b="0" dirty="0" smtClean="0"/>
              <a:t>use simple statistics (</a:t>
            </a:r>
            <a:r>
              <a:rPr lang="en-US" sz="1700" dirty="0" smtClean="0"/>
              <a:t>no</a:t>
            </a:r>
            <a:r>
              <a:rPr lang="en-US" sz="1700" b="0" dirty="0" smtClean="0"/>
              <a:t> models) to predict future behavior</a:t>
            </a:r>
            <a:endParaRPr lang="en-US" sz="1700" b="0" dirty="0"/>
          </a:p>
        </p:txBody>
      </p:sp>
      <p:sp>
        <p:nvSpPr>
          <p:cNvPr id="1206275" name="Rectangle 3"/>
          <p:cNvSpPr>
            <a:spLocks noChangeArrowheads="1"/>
          </p:cNvSpPr>
          <p:nvPr/>
        </p:nvSpPr>
        <p:spPr bwMode="gray">
          <a:xfrm>
            <a:off x="2884488" y="3296557"/>
            <a:ext cx="5661025" cy="915635"/>
          </a:xfrm>
          <a:prstGeom prst="rect">
            <a:avLst/>
          </a:prstGeom>
          <a:noFill/>
          <a:ln w="9525">
            <a:noFill/>
            <a:miter lim="800000"/>
            <a:headEnd/>
            <a:tailEnd/>
          </a:ln>
          <a:effectLst/>
        </p:spPr>
        <p:txBody>
          <a:bodyPr lIns="0" tIns="0" rIns="0" bIns="0">
            <a:spAutoFit/>
          </a:bodyPr>
          <a:lstStyle/>
          <a:p>
            <a:pPr marL="114300" lvl="1" indent="-112713" algn="just" defTabSz="912813">
              <a:spcBef>
                <a:spcPct val="0"/>
              </a:spcBef>
              <a:spcAft>
                <a:spcPct val="50000"/>
              </a:spcAft>
              <a:buSzPct val="120000"/>
              <a:buFontTx/>
              <a:buChar char="•"/>
            </a:pPr>
            <a:r>
              <a:rPr lang="en-US" sz="1700" b="0" dirty="0" smtClean="0"/>
              <a:t>Create models that use behavior as a source of model building</a:t>
            </a:r>
          </a:p>
          <a:p>
            <a:pPr marL="114300" lvl="1" indent="-112713" algn="just" defTabSz="912813">
              <a:spcBef>
                <a:spcPct val="0"/>
              </a:spcBef>
              <a:spcAft>
                <a:spcPct val="50000"/>
              </a:spcAft>
              <a:buSzPct val="120000"/>
              <a:buFontTx/>
              <a:buChar char="•"/>
            </a:pPr>
            <a:r>
              <a:rPr lang="en-US" sz="1700" b="0" dirty="0" smtClean="0"/>
              <a:t>The </a:t>
            </a:r>
            <a:r>
              <a:rPr lang="en-US" sz="1700" dirty="0" smtClean="0"/>
              <a:t>analyst decides </a:t>
            </a:r>
            <a:r>
              <a:rPr lang="en-US" sz="1700" b="0" dirty="0" smtClean="0"/>
              <a:t>what behavior to model</a:t>
            </a:r>
          </a:p>
        </p:txBody>
      </p:sp>
      <p:sp>
        <p:nvSpPr>
          <p:cNvPr id="1206281" name="AutoShape 9"/>
          <p:cNvSpPr>
            <a:spLocks noChangeArrowheads="1"/>
          </p:cNvSpPr>
          <p:nvPr/>
        </p:nvSpPr>
        <p:spPr bwMode="auto">
          <a:xfrm>
            <a:off x="180975" y="3325132"/>
            <a:ext cx="2249488" cy="676275"/>
          </a:xfrm>
          <a:prstGeom prst="roundRect">
            <a:avLst>
              <a:gd name="adj" fmla="val 16667"/>
            </a:avLst>
          </a:prstGeom>
          <a:solidFill>
            <a:schemeClr val="accent1"/>
          </a:solidFill>
          <a:ln w="9525">
            <a:noFill/>
            <a:round/>
            <a:headEnd/>
            <a:tailEnd/>
          </a:ln>
          <a:effectLst/>
        </p:spPr>
        <p:txBody>
          <a:bodyPr wrap="none" anchor="ctr"/>
          <a:lstStyle/>
          <a:p>
            <a:endParaRPr lang="en-US" dirty="0"/>
          </a:p>
        </p:txBody>
      </p:sp>
      <p:sp>
        <p:nvSpPr>
          <p:cNvPr id="1206282" name="Rectangle 10"/>
          <p:cNvSpPr>
            <a:spLocks noChangeArrowheads="1"/>
          </p:cNvSpPr>
          <p:nvPr/>
        </p:nvSpPr>
        <p:spPr bwMode="gray">
          <a:xfrm>
            <a:off x="290513" y="3537857"/>
            <a:ext cx="1370568" cy="261610"/>
          </a:xfrm>
          <a:prstGeom prst="rect">
            <a:avLst/>
          </a:prstGeom>
          <a:noFill/>
          <a:ln w="9525">
            <a:noFill/>
            <a:miter lim="800000"/>
            <a:headEnd/>
            <a:tailEnd/>
          </a:ln>
          <a:effectLst/>
        </p:spPr>
        <p:txBody>
          <a:bodyPr wrap="none" lIns="0" tIns="0" rIns="0" bIns="0">
            <a:spAutoFit/>
          </a:bodyPr>
          <a:lstStyle/>
          <a:p>
            <a:pPr algn="l" defTabSz="912813" eaLnBrk="0" hangingPunct="0">
              <a:spcBef>
                <a:spcPct val="0"/>
              </a:spcBef>
              <a:spcAft>
                <a:spcPct val="30000"/>
              </a:spcAft>
            </a:pPr>
            <a:r>
              <a:rPr lang="de-DE" sz="1700" dirty="0" smtClean="0">
                <a:solidFill>
                  <a:schemeClr val="tx2"/>
                </a:solidFill>
                <a:cs typeface="Times New Roman" pitchFamily="18" charset="0"/>
              </a:rPr>
              <a:t>Model Driven</a:t>
            </a:r>
            <a:endParaRPr lang="en-US" sz="1700" dirty="0">
              <a:solidFill>
                <a:schemeClr val="tx2"/>
              </a:solidFill>
              <a:cs typeface="Times New Roman" pitchFamily="18" charset="0"/>
            </a:endParaRPr>
          </a:p>
        </p:txBody>
      </p:sp>
      <p:sp>
        <p:nvSpPr>
          <p:cNvPr id="20" name="Rectangle 2"/>
          <p:cNvSpPr>
            <a:spLocks noGrp="1" noChangeArrowheads="1"/>
          </p:cNvSpPr>
          <p:nvPr>
            <p:ph type="title"/>
          </p:nvPr>
        </p:nvSpPr>
        <p:spPr>
          <a:xfrm>
            <a:off x="89592" y="115207"/>
            <a:ext cx="8793162" cy="292388"/>
          </a:xfrm>
        </p:spPr>
        <p:txBody>
          <a:bodyPr/>
          <a:lstStyle/>
          <a:p>
            <a:r>
              <a:rPr lang="en-US" dirty="0" smtClean="0"/>
              <a:t>SEGMENTATION</a:t>
            </a:r>
            <a:endParaRPr lang="en-US" dirty="0"/>
          </a:p>
        </p:txBody>
      </p:sp>
      <p:sp>
        <p:nvSpPr>
          <p:cNvPr id="21" name="Rectangle 36"/>
          <p:cNvSpPr>
            <a:spLocks noChangeArrowheads="1"/>
          </p:cNvSpPr>
          <p:nvPr/>
        </p:nvSpPr>
        <p:spPr bwMode="auto">
          <a:xfrm>
            <a:off x="476250" y="504145"/>
            <a:ext cx="6775450" cy="401637"/>
          </a:xfrm>
          <a:prstGeom prst="rect">
            <a:avLst/>
          </a:prstGeom>
          <a:solidFill>
            <a:schemeClr val="accent2"/>
          </a:solidFill>
          <a:ln w="9525" algn="ctr">
            <a:noFill/>
            <a:round/>
            <a:headEnd/>
            <a:tailEnd/>
          </a:ln>
        </p:spPr>
        <p:txBody>
          <a:bodyPr lIns="93296" tIns="46648" rIns="93296" bIns="46648"/>
          <a:lstStyle/>
          <a:p>
            <a:pPr algn="ctr" defTabSz="933450"/>
            <a:r>
              <a:rPr lang="en-US" sz="1800" i="1" dirty="0" smtClean="0">
                <a:solidFill>
                  <a:schemeClr val="tx2"/>
                </a:solidFill>
              </a:rPr>
              <a:t>Using Behavioral Data</a:t>
            </a:r>
            <a:endParaRPr lang="en-US" sz="1800" i="1" dirty="0">
              <a:solidFill>
                <a:schemeClr val="tx2"/>
              </a:solidFill>
            </a:endParaRPr>
          </a:p>
        </p:txBody>
      </p:sp>
    </p:spTree>
    <p:extLst>
      <p:ext uri="{BB962C8B-B14F-4D97-AF65-F5344CB8AC3E}">
        <p14:creationId xmlns:p14="http://schemas.microsoft.com/office/powerpoint/2010/main" val="2340585799"/>
      </p:ext>
    </p:extLst>
  </p:cSld>
  <p:clrMapOvr>
    <a:masterClrMapping/>
  </p:clrMapOvr>
  <p:transition>
    <p:zoom/>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7010400" y="6687313"/>
            <a:ext cx="1905000" cy="182562"/>
          </a:xfrm>
        </p:spPr>
        <p:txBody>
          <a:bodyPr/>
          <a:lstStyle/>
          <a:p>
            <a:fld id="{FEDFAEEB-3857-405E-A1A7-BCE9084F7069}" type="slidenum">
              <a:rPr lang="en-US" smtClean="0"/>
              <a:pPr/>
              <a:t>8</a:t>
            </a:fld>
            <a:endParaRPr lang="en-US"/>
          </a:p>
        </p:txBody>
      </p:sp>
      <p:pic>
        <p:nvPicPr>
          <p:cNvPr id="73730" name="Picture 2" descr="https://encrypted-tbn2.gstatic.com/images?q=tbn:ANd9GcSFRNm0oEokHdtTM3pYUAzKBd_CDAGi0Btly7jMiS4EP3Ol4Z-ogy9yYVaj">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475" y="2352516"/>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55957"/>
      </p:ext>
    </p:extLst>
  </p:cSld>
  <p:clrMapOvr>
    <a:masterClrMapping/>
  </p:clrMapOvr>
  <p:transition>
    <p:zoom/>
    <p:sndAc>
      <p:endSnd/>
    </p:sndAc>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RESIZE" val="Yes"/>
</p:tagLst>
</file>

<file path=ppt/tags/tag3.xml><?xml version="1.0" encoding="utf-8"?>
<p:tagLst xmlns:a="http://schemas.openxmlformats.org/drawingml/2006/main" xmlns:r="http://schemas.openxmlformats.org/officeDocument/2006/relationships" xmlns:p="http://schemas.openxmlformats.org/presentationml/2006/main">
  <p:tag name="RESIZE" val="Yes"/>
</p:tagLst>
</file>

<file path=ppt/tags/tag4.xml><?xml version="1.0" encoding="utf-8"?>
<p:tagLst xmlns:a="http://schemas.openxmlformats.org/drawingml/2006/main" xmlns:r="http://schemas.openxmlformats.org/officeDocument/2006/relationships" xmlns:p="http://schemas.openxmlformats.org/presentationml/2006/main">
  <p:tag name="RESIZE" val="Yes"/>
</p:tagLst>
</file>

<file path=ppt/tags/tag5.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Blank Presentation">
  <a:themeElements>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3296" tIns="46648" rIns="93296" bIns="46648" numCol="1" anchor="t" anchorCtr="0" compatLnSpc="1">
        <a:prstTxWarp prst="textNoShape">
          <a:avLst/>
        </a:prstTxWarp>
        <a:spAutoFit/>
      </a:bodyPr>
      <a:lstStyle>
        <a:defPPr marL="0" marR="0" indent="0" algn="ctr" defTabSz="933450" rtl="0" eaLnBrk="1" fontAlgn="base" latinLnBrk="0" hangingPunct="1">
          <a:lnSpc>
            <a:spcPct val="100000"/>
          </a:lnSpc>
          <a:spcBef>
            <a:spcPct val="5000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676767"/>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344B9"/>
        </a:dk2>
        <a:lt2>
          <a:srgbClr val="676767"/>
        </a:lt2>
        <a:accent1>
          <a:srgbClr val="C7E0FB"/>
        </a:accent1>
        <a:accent2>
          <a:srgbClr val="91B0FF"/>
        </a:accent2>
        <a:accent3>
          <a:srgbClr val="FFFFFF"/>
        </a:accent3>
        <a:accent4>
          <a:srgbClr val="000000"/>
        </a:accent4>
        <a:accent5>
          <a:srgbClr val="E0EDFD"/>
        </a:accent5>
        <a:accent6>
          <a:srgbClr val="839FE7"/>
        </a:accent6>
        <a:hlink>
          <a:srgbClr val="2D7DFF"/>
        </a:hlink>
        <a:folHlink>
          <a:srgbClr val="000078"/>
        </a:folHlink>
      </a:clrScheme>
      <a:clrMap bg1="lt1" tx1="dk1" bg2="lt2" tx2="dk2" accent1="accent1" accent2="accent2" accent3="accent3" accent4="accent4" accent5="accent5" accent6="accent6" hlink="hlink" folHlink="folHlink"/>
    </a:extraClrScheme>
    <a:extraClrScheme>
      <a:clrScheme name="Blank Presentation 3">
        <a:dk1>
          <a:srgbClr val="676767"/>
        </a:dk1>
        <a:lt1>
          <a:srgbClr val="FFFFFF"/>
        </a:lt1>
        <a:dk2>
          <a:srgbClr val="000000"/>
        </a:dk2>
        <a:lt2>
          <a:srgbClr val="FFFF7F"/>
        </a:lt2>
        <a:accent1>
          <a:srgbClr val="00005A"/>
        </a:accent1>
        <a:accent2>
          <a:srgbClr val="0052D8"/>
        </a:accent2>
        <a:accent3>
          <a:srgbClr val="AAAAAA"/>
        </a:accent3>
        <a:accent4>
          <a:srgbClr val="DADADA"/>
        </a:accent4>
        <a:accent5>
          <a:srgbClr val="AAAAB5"/>
        </a:accent5>
        <a:accent6>
          <a:srgbClr val="0049C4"/>
        </a:accent6>
        <a:hlink>
          <a:srgbClr val="5F8DFF"/>
        </a:hlink>
        <a:folHlink>
          <a:srgbClr val="96C5F8"/>
        </a:folHlink>
      </a:clrScheme>
      <a:clrMap bg1="dk2" tx1="lt1" bg2="dk1" tx2="lt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FE"/>
        </a:dk2>
        <a:lt2>
          <a:srgbClr val="000000"/>
        </a:lt2>
        <a:accent1>
          <a:srgbClr val="6598FF"/>
        </a:accent1>
        <a:accent2>
          <a:srgbClr val="FF8601"/>
        </a:accent2>
        <a:accent3>
          <a:srgbClr val="FFFFFF"/>
        </a:accent3>
        <a:accent4>
          <a:srgbClr val="000000"/>
        </a:accent4>
        <a:accent5>
          <a:srgbClr val="B8CAFF"/>
        </a:accent5>
        <a:accent6>
          <a:srgbClr val="E77901"/>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FE"/>
        </a:dk2>
        <a:lt2>
          <a:srgbClr val="000000"/>
        </a:lt2>
        <a:accent1>
          <a:srgbClr val="6598FF"/>
        </a:accent1>
        <a:accent2>
          <a:srgbClr val="FFFE00"/>
        </a:accent2>
        <a:accent3>
          <a:srgbClr val="FFFFFF"/>
        </a:accent3>
        <a:accent4>
          <a:srgbClr val="000000"/>
        </a:accent4>
        <a:accent5>
          <a:srgbClr val="B8CAFF"/>
        </a:accent5>
        <a:accent6>
          <a:srgbClr val="E7E6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Blank Presentation 9">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601"/>
        </a:folHlink>
      </a:clrScheme>
      <a:clrMap bg1="dk2" tx1="lt1" bg2="dk1" tx2="lt2" accent1="accent1" accent2="accent2" accent3="accent3" accent4="accent4" accent5="accent5" accent6="accent6" hlink="hlink" folHlink="folHlink"/>
    </a:extraClrScheme>
    <a:extraClrScheme>
      <a:clrScheme name="Blank Presentation 10">
        <a:dk1>
          <a:srgbClr val="6598FF"/>
        </a:dk1>
        <a:lt1>
          <a:srgbClr val="FFFFFF"/>
        </a:lt1>
        <a:dk2>
          <a:srgbClr val="000000"/>
        </a:dk2>
        <a:lt2>
          <a:srgbClr val="FFFE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FE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33504</TotalTime>
  <Words>4310</Words>
  <Application>Microsoft Office PowerPoint</Application>
  <PresentationFormat>Letter Paper (8.5x11 in)</PresentationFormat>
  <Paragraphs>498</Paragraphs>
  <Slides>59</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6" baseType="lpstr">
      <vt:lpstr>Arial</vt:lpstr>
      <vt:lpstr>Arial Black</vt:lpstr>
      <vt:lpstr>Calibri</vt:lpstr>
      <vt:lpstr>Times New Roman</vt:lpstr>
      <vt:lpstr>Wingdings</vt:lpstr>
      <vt:lpstr>Blank Presentation</vt:lpstr>
      <vt:lpstr>Equation</vt:lpstr>
      <vt:lpstr>PowerPoint Presentation</vt:lpstr>
      <vt:lpstr>A GENERAL TARGETING PROBLEM</vt:lpstr>
      <vt:lpstr>USING AN ATTITUDINAL SEGMENTATION TO TARGET</vt:lpstr>
      <vt:lpstr>USING AN ATTITUDINAL SEGMENTATION TO TARGET</vt:lpstr>
      <vt:lpstr>CONJOINT ANALYSIS</vt:lpstr>
      <vt:lpstr>A RESPONSE MODEL WITH INDIVIDUAL LEVEL COEFFICIENTS</vt:lpstr>
      <vt:lpstr>A RESPONSE MODEL WITH INDIVIDUAL LEVEL COEFFICIENTS</vt:lpstr>
      <vt:lpstr>SEGMENTATION</vt:lpstr>
      <vt:lpstr>PowerPoint Presentation</vt:lpstr>
      <vt:lpstr>SEGMENTATION</vt:lpstr>
      <vt:lpstr>SEGMENTATION</vt:lpstr>
      <vt:lpstr>PowerPoint Presentation</vt:lpstr>
      <vt:lpstr>PowerPoint Presentation</vt:lpstr>
      <vt:lpstr>PowerPoint Presentation</vt:lpstr>
      <vt:lpstr>PowerPoint Presentation</vt:lpstr>
      <vt:lpstr>PowerPoint Presentation</vt:lpstr>
      <vt:lpstr>PowerPoint Presentation</vt:lpstr>
      <vt:lpstr>NETFLIX</vt:lpstr>
      <vt:lpstr>A GENERAL TARGETING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GENERAL TARGETING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Anderson Fieldstudy Team BioMed 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Rutz</dc:creator>
  <cp:lastModifiedBy>Sonnier, Garrett P</cp:lastModifiedBy>
  <cp:revision>2180</cp:revision>
  <cp:lastPrinted>2003-03-12T22:20:00Z</cp:lastPrinted>
  <dcterms:created xsi:type="dcterms:W3CDTF">2001-05-16T12:53:39Z</dcterms:created>
  <dcterms:modified xsi:type="dcterms:W3CDTF">2022-09-22T15:51:46Z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DocID">
    <vt:lpwstr>010516BE_AOX_011v5</vt:lpwstr>
  </property>
  <property fmtid="{D5CDD505-2E9C-101B-9397-08002B2CF9AE}" pid="6" name="DocIDinTitle">
    <vt:bool>false</vt:bool>
  </property>
  <property fmtid="{D5CDD505-2E9C-101B-9397-08002B2CF9AE}" pid="7" name="DocIDinSlide">
    <vt:bool>false</vt:bool>
  </property>
  <property fmtid="{D5CDD505-2E9C-101B-9397-08002B2CF9AE}" pid="8" name="DocIDPosition">
    <vt:i4>0</vt:i4>
  </property>
</Properties>
</file>